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9" r:id="rId5"/>
    <p:sldId id="261" r:id="rId6"/>
    <p:sldId id="268" r:id="rId7"/>
    <p:sldId id="258" r:id="rId8"/>
    <p:sldId id="256" r:id="rId9"/>
    <p:sldId id="257" r:id="rId10"/>
    <p:sldId id="278" r:id="rId11"/>
    <p:sldId id="263" r:id="rId12"/>
    <p:sldId id="266" r:id="rId13"/>
    <p:sldId id="273" r:id="rId14"/>
    <p:sldId id="283" r:id="rId15"/>
    <p:sldId id="276" r:id="rId16"/>
    <p:sldId id="269" r:id="rId17"/>
    <p:sldId id="277" r:id="rId18"/>
    <p:sldId id="281" r:id="rId19"/>
    <p:sldId id="280" r:id="rId20"/>
    <p:sldId id="271" r:id="rId21"/>
    <p:sldId id="267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7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2244" autoAdjust="0"/>
  </p:normalViewPr>
  <p:slideViewPr>
    <p:cSldViewPr snapToGrid="0" showGuides="1">
      <p:cViewPr varScale="1">
        <p:scale>
          <a:sx n="105" d="100"/>
          <a:sy n="105" d="100"/>
        </p:scale>
        <p:origin x="774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1" d="100"/>
          <a:sy n="111" d="100"/>
        </p:scale>
        <p:origin x="474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07.01.2021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gif>
</file>

<file path=ppt/media/image21.gif>
</file>

<file path=ppt/media/image22.gif>
</file>

<file path=ppt/media/image23.gif>
</file>

<file path=ppt/media/image24.png>
</file>

<file path=ppt/media/image25.png>
</file>

<file path=ppt/media/image26.gif>
</file>

<file path=ppt/media/image26.png>
</file>

<file path=ppt/media/image27.gif>
</file>

<file path=ppt/media/image27.pn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07.01.2021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Microperforation in </a:t>
            </a:r>
            <a:r>
              <a:rPr lang="de-CH" dirty="0" err="1"/>
              <a:t>itself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nothing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than</a:t>
            </a:r>
            <a:r>
              <a:rPr lang="de-CH" dirty="0"/>
              <a:t> </a:t>
            </a:r>
            <a:r>
              <a:rPr lang="de-CH" dirty="0" err="1"/>
              <a:t>drilling</a:t>
            </a:r>
            <a:r>
              <a:rPr lang="de-CH" dirty="0"/>
              <a:t> 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smal</a:t>
            </a:r>
            <a:r>
              <a:rPr lang="de-CH" dirty="0"/>
              <a:t> </a:t>
            </a:r>
            <a:r>
              <a:rPr lang="de-CH" dirty="0" err="1"/>
              <a:t>holes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panels</a:t>
            </a:r>
            <a:r>
              <a:rPr lang="de-CH" dirty="0"/>
              <a:t>.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become</a:t>
            </a:r>
            <a:r>
              <a:rPr lang="de-CH" dirty="0"/>
              <a:t> </a:t>
            </a:r>
            <a:r>
              <a:rPr lang="de-CH" dirty="0" err="1"/>
              <a:t>interesting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assembling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distant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wall </a:t>
            </a:r>
            <a:r>
              <a:rPr lang="de-CH" dirty="0" err="1"/>
              <a:t>produces</a:t>
            </a:r>
            <a:r>
              <a:rPr lang="de-CH" dirty="0"/>
              <a:t>… As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cheaper</a:t>
            </a:r>
            <a:r>
              <a:rPr lang="de-CH" dirty="0"/>
              <a:t> </a:t>
            </a:r>
            <a:r>
              <a:rPr lang="de-CH" dirty="0" err="1"/>
              <a:t>than</a:t>
            </a:r>
            <a:r>
              <a:rPr lang="de-CH" dirty="0"/>
              <a:t> </a:t>
            </a:r>
            <a:r>
              <a:rPr lang="de-CH" dirty="0" err="1"/>
              <a:t>glass</a:t>
            </a:r>
            <a:r>
              <a:rPr lang="de-CH" dirty="0"/>
              <a:t> </a:t>
            </a:r>
            <a:r>
              <a:rPr lang="de-CH" dirty="0" err="1"/>
              <a:t>wool</a:t>
            </a:r>
            <a:r>
              <a:rPr lang="de-CH" dirty="0"/>
              <a:t> and </a:t>
            </a:r>
            <a:r>
              <a:rPr lang="de-CH" dirty="0" err="1"/>
              <a:t>allow</a:t>
            </a:r>
            <a:r>
              <a:rPr lang="de-CH" dirty="0"/>
              <a:t> easy </a:t>
            </a:r>
            <a:r>
              <a:rPr lang="de-CH" dirty="0" err="1"/>
              <a:t>montage</a:t>
            </a:r>
            <a:r>
              <a:rPr lang="de-CH" dirty="0"/>
              <a:t>,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interesting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acoustic</a:t>
            </a:r>
            <a:r>
              <a:rPr lang="de-CH" dirty="0"/>
              <a:t> </a:t>
            </a:r>
            <a:r>
              <a:rPr lang="de-CH" dirty="0" err="1"/>
              <a:t>industry</a:t>
            </a:r>
            <a:r>
              <a:rPr lang="de-CH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Helmholtz </a:t>
            </a:r>
            <a:r>
              <a:rPr lang="de-CH" dirty="0" err="1"/>
              <a:t>requires</a:t>
            </a:r>
            <a:r>
              <a:rPr lang="de-CH" dirty="0"/>
              <a:t> </a:t>
            </a:r>
            <a:r>
              <a:rPr lang="de-CH" dirty="0" err="1"/>
              <a:t>huge</a:t>
            </a:r>
            <a:r>
              <a:rPr lang="de-CH" dirty="0"/>
              <a:t> </a:t>
            </a:r>
            <a:r>
              <a:rPr lang="de-CH" dirty="0" err="1"/>
              <a:t>holes</a:t>
            </a:r>
            <a:r>
              <a:rPr lang="de-CH" dirty="0"/>
              <a:t>,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visible at </a:t>
            </a:r>
            <a:r>
              <a:rPr lang="de-CH" dirty="0" err="1"/>
              <a:t>ease</a:t>
            </a:r>
            <a:endParaRPr lang="de-C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Nadelwalze = </a:t>
            </a:r>
            <a:r>
              <a:rPr lang="de-CH" dirty="0" err="1"/>
              <a:t>needle</a:t>
            </a:r>
            <a:r>
              <a:rPr lang="de-CH" dirty="0"/>
              <a:t> </a:t>
            </a:r>
            <a:r>
              <a:rPr lang="de-CH" dirty="0" err="1"/>
              <a:t>roller</a:t>
            </a:r>
            <a:endParaRPr lang="de-C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err="1"/>
              <a:t>When</a:t>
            </a:r>
            <a:r>
              <a:rPr lang="de-CH" dirty="0"/>
              <a:t> </a:t>
            </a:r>
            <a:r>
              <a:rPr lang="de-CH" dirty="0" err="1"/>
              <a:t>applied</a:t>
            </a:r>
            <a:r>
              <a:rPr lang="de-CH" dirty="0"/>
              <a:t> in multiple </a:t>
            </a:r>
            <a:r>
              <a:rPr lang="de-CH" dirty="0" err="1"/>
              <a:t>layers</a:t>
            </a:r>
            <a:r>
              <a:rPr lang="de-CH" dirty="0"/>
              <a:t>…</a:t>
            </a:r>
            <a:endParaRPr lang="en-GB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203000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As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 </a:t>
            </a:r>
            <a:r>
              <a:rPr lang="de-CH" dirty="0" err="1"/>
              <a:t>were</a:t>
            </a:r>
            <a:r>
              <a:rPr lang="de-CH" dirty="0"/>
              <a:t> </a:t>
            </a:r>
            <a:r>
              <a:rPr lang="de-CH" dirty="0" err="1"/>
              <a:t>somewhat</a:t>
            </a:r>
            <a:r>
              <a:rPr lang="de-CH" dirty="0"/>
              <a:t> «</a:t>
            </a:r>
            <a:r>
              <a:rPr lang="de-CH" dirty="0" err="1"/>
              <a:t>given</a:t>
            </a:r>
            <a:r>
              <a:rPr lang="de-CH" dirty="0"/>
              <a:t>», i </a:t>
            </a:r>
            <a:r>
              <a:rPr lang="de-CH" dirty="0" err="1"/>
              <a:t>wanted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find out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would</a:t>
            </a:r>
            <a:r>
              <a:rPr lang="de-CH" dirty="0"/>
              <a:t> </a:t>
            </a:r>
            <a:r>
              <a:rPr lang="de-CH" dirty="0" err="1"/>
              <a:t>influence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algorithm</a:t>
            </a:r>
            <a:r>
              <a:rPr lang="de-CH" dirty="0"/>
              <a:t>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674585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As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 </a:t>
            </a:r>
            <a:r>
              <a:rPr lang="de-CH" dirty="0" err="1"/>
              <a:t>were</a:t>
            </a:r>
            <a:r>
              <a:rPr lang="de-CH" dirty="0"/>
              <a:t> </a:t>
            </a:r>
            <a:r>
              <a:rPr lang="de-CH" dirty="0" err="1"/>
              <a:t>somewhat</a:t>
            </a:r>
            <a:r>
              <a:rPr lang="de-CH" dirty="0"/>
              <a:t> «</a:t>
            </a:r>
            <a:r>
              <a:rPr lang="de-CH" dirty="0" err="1"/>
              <a:t>given</a:t>
            </a:r>
            <a:r>
              <a:rPr lang="de-CH" dirty="0"/>
              <a:t>», i </a:t>
            </a:r>
            <a:r>
              <a:rPr lang="de-CH" dirty="0" err="1"/>
              <a:t>wanted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find out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would</a:t>
            </a:r>
            <a:r>
              <a:rPr lang="de-CH" dirty="0"/>
              <a:t> </a:t>
            </a:r>
            <a:r>
              <a:rPr lang="de-CH" dirty="0" err="1"/>
              <a:t>influence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algorithm</a:t>
            </a:r>
            <a:r>
              <a:rPr lang="de-CH" dirty="0"/>
              <a:t>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38547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</a:t>
            </a:r>
            <a:r>
              <a:rPr lang="de-CH" dirty="0" err="1"/>
              <a:t>start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concretize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problem</a:t>
            </a:r>
            <a:r>
              <a:rPr lang="de-CH" dirty="0"/>
              <a:t>.</a:t>
            </a:r>
          </a:p>
          <a:p>
            <a:r>
              <a:rPr lang="de-CH" dirty="0" err="1"/>
              <a:t>Crystallize</a:t>
            </a:r>
            <a:r>
              <a:rPr lang="de-CH" dirty="0"/>
              <a:t> </a:t>
            </a:r>
            <a:r>
              <a:rPr lang="de-CH" dirty="0" err="1"/>
              <a:t>four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seem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influence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absorption</a:t>
            </a:r>
            <a:r>
              <a:rPr lang="de-CH" dirty="0"/>
              <a:t> rate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panels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most</a:t>
            </a:r>
            <a:r>
              <a:rPr lang="de-CH" dirty="0"/>
              <a:t>.</a:t>
            </a:r>
          </a:p>
          <a:p>
            <a:r>
              <a:rPr lang="de-CH" dirty="0" err="1"/>
              <a:t>Needle</a:t>
            </a:r>
            <a:r>
              <a:rPr lang="de-CH" dirty="0"/>
              <a:t> </a:t>
            </a:r>
            <a:r>
              <a:rPr lang="de-CH" dirty="0" err="1"/>
              <a:t>rollers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expensive</a:t>
            </a:r>
          </a:p>
          <a:p>
            <a:r>
              <a:rPr lang="de-CH" dirty="0" err="1"/>
              <a:t>Until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en-US" dirty="0"/>
              <a:t> find a “good” perforation with high absorption at some desired frequency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9653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want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software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compute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optimal </a:t>
            </a:r>
            <a:r>
              <a:rPr lang="de-CH" dirty="0" err="1"/>
              <a:t>parameters</a:t>
            </a:r>
            <a:r>
              <a:rPr lang="de-CH" dirty="0"/>
              <a:t>. This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where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optimization</a:t>
            </a:r>
            <a:r>
              <a:rPr lang="de-CH" dirty="0"/>
              <a:t> </a:t>
            </a:r>
            <a:r>
              <a:rPr lang="de-CH" dirty="0" err="1"/>
              <a:t>comes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play</a:t>
            </a:r>
            <a:r>
              <a:rPr lang="de-CH" dirty="0"/>
              <a:t>.</a:t>
            </a:r>
          </a:p>
          <a:p>
            <a:endParaRPr lang="de-CH" dirty="0"/>
          </a:p>
          <a:p>
            <a:endParaRPr lang="de-C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(i.e. 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manufactured</a:t>
            </a:r>
            <a:r>
              <a:rPr lang="de-CH" dirty="0"/>
              <a:t>, 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available</a:t>
            </a:r>
            <a:r>
              <a:rPr lang="de-CH" dirty="0"/>
              <a:t>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(depending on application, for example car sounds at 500 HZ or human voice at around 1500Hz)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07527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every</a:t>
            </a:r>
            <a:r>
              <a:rPr lang="de-CH" dirty="0"/>
              <a:t> </a:t>
            </a:r>
            <a:r>
              <a:rPr lang="de-CH" dirty="0" err="1"/>
              <a:t>optimization</a:t>
            </a:r>
            <a:r>
              <a:rPr lang="de-CH" dirty="0"/>
              <a:t> </a:t>
            </a:r>
            <a:r>
              <a:rPr lang="de-CH" dirty="0" err="1"/>
              <a:t>problem</a:t>
            </a:r>
            <a:r>
              <a:rPr lang="de-CH" dirty="0"/>
              <a:t>,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define</a:t>
            </a:r>
            <a:r>
              <a:rPr lang="de-CH" dirty="0"/>
              <a:t>, </a:t>
            </a:r>
            <a:r>
              <a:rPr lang="de-CH" dirty="0" err="1"/>
              <a:t>what</a:t>
            </a:r>
            <a:r>
              <a:rPr lang="de-CH" dirty="0"/>
              <a:t> a </a:t>
            </a:r>
            <a:r>
              <a:rPr lang="de-CH" dirty="0" err="1"/>
              <a:t>good</a:t>
            </a:r>
            <a:r>
              <a:rPr lang="de-CH" dirty="0"/>
              <a:t> </a:t>
            </a:r>
            <a:r>
              <a:rPr lang="de-CH" dirty="0" err="1"/>
              <a:t>solution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look</a:t>
            </a:r>
            <a:r>
              <a:rPr lang="de-CH" dirty="0"/>
              <a:t> like.</a:t>
            </a:r>
          </a:p>
          <a:p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optimize</a:t>
            </a:r>
            <a:r>
              <a:rPr lang="de-CH" dirty="0"/>
              <a:t> </a:t>
            </a:r>
            <a:r>
              <a:rPr lang="de-CH" dirty="0" err="1"/>
              <a:t>blindly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maximum,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get</a:t>
            </a:r>
            <a:r>
              <a:rPr lang="de-CH" dirty="0"/>
              <a:t> a </a:t>
            </a:r>
            <a:r>
              <a:rPr lang="de-CH" dirty="0" err="1"/>
              <a:t>hilly</a:t>
            </a:r>
            <a:r>
              <a:rPr lang="de-CH" dirty="0"/>
              <a:t> </a:t>
            </a:r>
            <a:r>
              <a:rPr lang="de-CH" dirty="0" err="1"/>
              <a:t>plot</a:t>
            </a:r>
            <a:r>
              <a:rPr lang="de-CH" dirty="0"/>
              <a:t> like </a:t>
            </a:r>
            <a:r>
              <a:rPr lang="de-CH" dirty="0" err="1"/>
              <a:t>this</a:t>
            </a:r>
            <a:r>
              <a:rPr lang="de-CH" dirty="0"/>
              <a:t>.</a:t>
            </a:r>
          </a:p>
          <a:p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want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broad</a:t>
            </a:r>
            <a:r>
              <a:rPr lang="de-CH" dirty="0"/>
              <a:t> </a:t>
            </a:r>
            <a:r>
              <a:rPr lang="de-CH" dirty="0" err="1"/>
              <a:t>coverage</a:t>
            </a:r>
            <a:r>
              <a:rPr lang="de-CH" dirty="0"/>
              <a:t>. </a:t>
            </a:r>
            <a:r>
              <a:rPr lang="de-CH" dirty="0" err="1"/>
              <a:t>Wether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</a:t>
            </a:r>
            <a:r>
              <a:rPr lang="de-CH" dirty="0" err="1"/>
              <a:t>physically</a:t>
            </a:r>
            <a:r>
              <a:rPr lang="de-CH" dirty="0"/>
              <a:t> possible, </a:t>
            </a:r>
            <a:r>
              <a:rPr lang="de-CH" dirty="0" err="1"/>
              <a:t>has</a:t>
            </a:r>
            <a:r>
              <a:rPr lang="de-CH" dirty="0"/>
              <a:t>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found</a:t>
            </a:r>
            <a:r>
              <a:rPr lang="de-CH" dirty="0"/>
              <a:t>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03703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Randomness</a:t>
            </a:r>
            <a:r>
              <a:rPr lang="de-CH" dirty="0"/>
              <a:t> </a:t>
            </a:r>
            <a:r>
              <a:rPr lang="de-CH" dirty="0" err="1"/>
              <a:t>especially</a:t>
            </a:r>
            <a:r>
              <a:rPr lang="de-CH" dirty="0"/>
              <a:t> </a:t>
            </a:r>
            <a:r>
              <a:rPr lang="de-CH" dirty="0" err="1"/>
              <a:t>since</a:t>
            </a:r>
            <a:r>
              <a:rPr lang="de-CH" dirty="0"/>
              <a:t> </a:t>
            </a:r>
            <a:r>
              <a:rPr lang="de-CH" dirty="0" err="1"/>
              <a:t>sticking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bounds</a:t>
            </a:r>
            <a:r>
              <a:rPr lang="de-CH" dirty="0"/>
              <a:t> </a:t>
            </a:r>
            <a:r>
              <a:rPr lang="de-CH" dirty="0" err="1"/>
              <a:t>occurs</a:t>
            </a:r>
            <a:endParaRPr lang="de-CH" dirty="0"/>
          </a:p>
          <a:p>
            <a:r>
              <a:rPr lang="de-CH" dirty="0" err="1"/>
              <a:t>Clearly</a:t>
            </a:r>
            <a:r>
              <a:rPr lang="de-CH" dirty="0"/>
              <a:t> Non-linear, </a:t>
            </a:r>
            <a:r>
              <a:rPr lang="de-CH" dirty="0" err="1"/>
              <a:t>parameter</a:t>
            </a:r>
            <a:r>
              <a:rPr lang="de-CH" dirty="0"/>
              <a:t> (non-</a:t>
            </a:r>
            <a:r>
              <a:rPr lang="de-CH" dirty="0" err="1"/>
              <a:t>discrete</a:t>
            </a:r>
            <a:r>
              <a:rPr lang="de-CH" dirty="0"/>
              <a:t>)</a:t>
            </a:r>
          </a:p>
          <a:p>
            <a:r>
              <a:rPr lang="de-CH" dirty="0" err="1"/>
              <a:t>Noisy</a:t>
            </a:r>
            <a:r>
              <a:rPr lang="de-CH" dirty="0"/>
              <a:t>: </a:t>
            </a:r>
            <a:r>
              <a:rPr lang="de-CH" dirty="0" err="1"/>
              <a:t>many</a:t>
            </a:r>
            <a:r>
              <a:rPr lang="de-CH" dirty="0"/>
              <a:t> </a:t>
            </a:r>
            <a:r>
              <a:rPr lang="de-CH" dirty="0" err="1"/>
              <a:t>optima</a:t>
            </a:r>
            <a:r>
              <a:rPr lang="de-CH" dirty="0"/>
              <a:t>?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kills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deterministic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approach</a:t>
            </a:r>
            <a:endParaRPr lang="de-CH" dirty="0"/>
          </a:p>
          <a:p>
            <a:r>
              <a:rPr lang="de-CH" dirty="0" err="1"/>
              <a:t>No</a:t>
            </a:r>
            <a:r>
              <a:rPr lang="de-CH" dirty="0"/>
              <a:t> </a:t>
            </a:r>
            <a:r>
              <a:rPr lang="de-CH" dirty="0" err="1"/>
              <a:t>good</a:t>
            </a:r>
            <a:r>
              <a:rPr lang="de-CH" dirty="0"/>
              <a:t> </a:t>
            </a:r>
            <a:r>
              <a:rPr lang="de-CH" dirty="0" err="1"/>
              <a:t>initials</a:t>
            </a:r>
            <a:r>
              <a:rPr lang="de-CH" dirty="0"/>
              <a:t>: </a:t>
            </a:r>
            <a:r>
              <a:rPr lang="de-CH" dirty="0" err="1"/>
              <a:t>require</a:t>
            </a:r>
            <a:r>
              <a:rPr lang="de-CH" dirty="0"/>
              <a:t> </a:t>
            </a:r>
            <a:r>
              <a:rPr lang="de-CH" dirty="0" err="1"/>
              <a:t>randomness</a:t>
            </a:r>
            <a:r>
              <a:rPr lang="de-CH" dirty="0"/>
              <a:t>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kills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deterministic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approach</a:t>
            </a:r>
            <a:endParaRPr lang="de-CH" dirty="0"/>
          </a:p>
          <a:p>
            <a:r>
              <a:rPr lang="de-CH" dirty="0"/>
              <a:t>F not </a:t>
            </a:r>
            <a:r>
              <a:rPr lang="de-CH" dirty="0" err="1"/>
              <a:t>too</a:t>
            </a:r>
            <a:r>
              <a:rPr lang="de-CH" dirty="0"/>
              <a:t> </a:t>
            </a:r>
            <a:r>
              <a:rPr lang="de-CH" dirty="0" err="1"/>
              <a:t>costly</a:t>
            </a:r>
            <a:r>
              <a:rPr lang="de-CH" dirty="0"/>
              <a:t>: (</a:t>
            </a:r>
            <a:r>
              <a:rPr lang="de-CH" dirty="0" err="1"/>
              <a:t>because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limit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terz</a:t>
            </a:r>
            <a:r>
              <a:rPr lang="de-CH" dirty="0"/>
              <a:t> </a:t>
            </a:r>
            <a:r>
              <a:rPr lang="de-CH" dirty="0" err="1"/>
              <a:t>frequencies</a:t>
            </a:r>
            <a:r>
              <a:rPr lang="de-CH" dirty="0"/>
              <a:t>) </a:t>
            </a:r>
            <a:r>
              <a:rPr lang="de-CH" dirty="0" err="1"/>
              <a:t>allows</a:t>
            </a:r>
            <a:r>
              <a:rPr lang="de-CH" dirty="0"/>
              <a:t> </a:t>
            </a:r>
            <a:r>
              <a:rPr lang="de-CH" dirty="0" err="1"/>
              <a:t>population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</a:t>
            </a:r>
            <a:r>
              <a:rPr lang="de-CH" dirty="0" err="1"/>
              <a:t>approach</a:t>
            </a:r>
            <a:endParaRPr lang="de-CH" dirty="0"/>
          </a:p>
          <a:p>
            <a:r>
              <a:rPr lang="de-CH" dirty="0"/>
              <a:t>R^4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metric</a:t>
            </a:r>
            <a:r>
              <a:rPr lang="de-CH" dirty="0">
                <a:sym typeface="Wingdings" panose="05000000000000000000" pitchFamily="2" charset="2"/>
              </a:rPr>
              <a:t>, well-</a:t>
            </a:r>
            <a:r>
              <a:rPr lang="de-CH" dirty="0" err="1">
                <a:sym typeface="Wingdings" panose="05000000000000000000" pitchFamily="2" charset="2"/>
              </a:rPr>
              <a:t>structued</a:t>
            </a:r>
            <a:r>
              <a:rPr lang="de-CH" dirty="0">
                <a:sym typeface="Wingdings" panose="05000000000000000000" pitchFamily="2" charset="2"/>
              </a:rPr>
              <a:t>, </a:t>
            </a:r>
            <a:r>
              <a:rPr lang="de-CH" dirty="0" err="1">
                <a:sym typeface="Wingdings" panose="05000000000000000000" pitchFamily="2" charset="2"/>
              </a:rPr>
              <a:t>mutation</a:t>
            </a:r>
            <a:r>
              <a:rPr lang="de-CH" dirty="0">
                <a:sym typeface="Wingdings" panose="05000000000000000000" pitchFamily="2" charset="2"/>
              </a:rPr>
              <a:t> limited, </a:t>
            </a:r>
            <a:r>
              <a:rPr lang="de-CH" dirty="0" err="1">
                <a:sym typeface="Wingdings" panose="05000000000000000000" pitchFamily="2" charset="2"/>
              </a:rPr>
              <a:t>use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some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geometric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approach</a:t>
            </a:r>
            <a:endParaRPr lang="de-CH" dirty="0">
              <a:sym typeface="Wingdings" panose="05000000000000000000" pitchFamily="2" charset="2"/>
            </a:endParaRPr>
          </a:p>
          <a:p>
            <a:r>
              <a:rPr lang="de-CH" dirty="0" err="1">
                <a:sym typeface="Wingdings" panose="05000000000000000000" pitchFamily="2" charset="2"/>
              </a:rPr>
              <a:t>Sticking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to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bounds</a:t>
            </a:r>
            <a:r>
              <a:rPr lang="de-CH" dirty="0">
                <a:sym typeface="Wingdings" panose="05000000000000000000" pitchFamily="2" charset="2"/>
              </a:rPr>
              <a:t> (</a:t>
            </a:r>
            <a:r>
              <a:rPr lang="de-CH" dirty="0" err="1">
                <a:sym typeface="Wingdings" panose="05000000000000000000" pitchFamily="2" charset="2"/>
              </a:rPr>
              <a:t>example</a:t>
            </a:r>
            <a:r>
              <a:rPr lang="de-CH" dirty="0">
                <a:sym typeface="Wingdings" panose="05000000000000000000" pitchFamily="2" charset="2"/>
              </a:rPr>
              <a:t>: </a:t>
            </a:r>
            <a:r>
              <a:rPr lang="de-CH" dirty="0" err="1">
                <a:sym typeface="Wingdings" panose="05000000000000000000" pitchFamily="2" charset="2"/>
              </a:rPr>
              <a:t>cavity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depth</a:t>
            </a:r>
            <a:r>
              <a:rPr lang="de-CH" dirty="0">
                <a:sym typeface="Wingdings" panose="05000000000000000000" pitchFamily="2" charset="2"/>
              </a:rPr>
              <a:t>): </a:t>
            </a:r>
            <a:r>
              <a:rPr lang="de-CH" dirty="0" err="1">
                <a:sym typeface="Wingdings" panose="05000000000000000000" pitchFamily="2" charset="2"/>
              </a:rPr>
              <a:t>We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want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to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explore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entire</a:t>
            </a:r>
            <a:r>
              <a:rPr lang="de-CH" dirty="0">
                <a:sym typeface="Wingdings" panose="05000000000000000000" pitchFamily="2" charset="2"/>
              </a:rPr>
              <a:t> DS</a:t>
            </a:r>
          </a:p>
          <a:p>
            <a:r>
              <a:rPr lang="de-CH" dirty="0" err="1">
                <a:sym typeface="Wingdings" panose="05000000000000000000" pitchFamily="2" charset="2"/>
              </a:rPr>
              <a:t>Distinct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paremters</a:t>
            </a:r>
            <a:r>
              <a:rPr lang="de-CH" dirty="0">
                <a:sym typeface="Wingdings" panose="05000000000000000000" pitchFamily="2" charset="2"/>
              </a:rPr>
              <a:t>: Genetic </a:t>
            </a:r>
            <a:r>
              <a:rPr lang="de-CH" dirty="0" err="1">
                <a:sym typeface="Wingdings" panose="05000000000000000000" pitchFamily="2" charset="2"/>
              </a:rPr>
              <a:t>algorithms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are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too</a:t>
            </a:r>
            <a:r>
              <a:rPr lang="de-CH" dirty="0">
                <a:sym typeface="Wingdings" panose="05000000000000000000" pitchFamily="2" charset="2"/>
              </a:rPr>
              <a:t> limited (</a:t>
            </a:r>
            <a:r>
              <a:rPr lang="de-CH" dirty="0" err="1">
                <a:sym typeface="Wingdings" panose="05000000000000000000" pitchFamily="2" charset="2"/>
              </a:rPr>
              <a:t>how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to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define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mutation</a:t>
            </a:r>
            <a:r>
              <a:rPr lang="de-CH" dirty="0">
                <a:sym typeface="Wingdings" panose="05000000000000000000" pitchFamily="2" charset="2"/>
              </a:rPr>
              <a:t>?)</a:t>
            </a:r>
            <a:endParaRPr lang="de-CH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5177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Slow </a:t>
            </a:r>
            <a:r>
              <a:rPr lang="de-CH" dirty="0" err="1"/>
              <a:t>changes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blue</a:t>
            </a:r>
            <a:r>
              <a:rPr lang="de-CH" dirty="0"/>
              <a:t> </a:t>
            </a:r>
            <a:r>
              <a:rPr lang="de-CH" dirty="0" err="1"/>
              <a:t>stuff</a:t>
            </a:r>
            <a:r>
              <a:rPr lang="de-CH" dirty="0"/>
              <a:t> </a:t>
            </a:r>
            <a:r>
              <a:rPr lang="de-CH" dirty="0" err="1"/>
              <a:t>means</a:t>
            </a:r>
            <a:r>
              <a:rPr lang="de-CH" dirty="0"/>
              <a:t>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bad</a:t>
            </a:r>
            <a:r>
              <a:rPr lang="de-CH" dirty="0"/>
              <a:t> </a:t>
            </a:r>
            <a:r>
              <a:rPr lang="de-CH" dirty="0" err="1"/>
              <a:t>candidates</a:t>
            </a:r>
            <a:r>
              <a:rPr lang="de-CH" dirty="0"/>
              <a:t> -&gt; </a:t>
            </a:r>
            <a:r>
              <a:rPr lang="de-CH" dirty="0" err="1"/>
              <a:t>sign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too</a:t>
            </a:r>
            <a:r>
              <a:rPr lang="de-CH" dirty="0"/>
              <a:t> </a:t>
            </a:r>
            <a:r>
              <a:rPr lang="de-CH" dirty="0" err="1"/>
              <a:t>big</a:t>
            </a:r>
            <a:r>
              <a:rPr lang="de-CH" dirty="0"/>
              <a:t> </a:t>
            </a:r>
            <a:r>
              <a:rPr lang="de-CH" dirty="0" err="1"/>
              <a:t>room</a:t>
            </a:r>
            <a:r>
              <a:rPr lang="de-CH" dirty="0"/>
              <a:t> (i.e. </a:t>
            </a:r>
            <a:r>
              <a:rPr lang="de-CH" dirty="0" err="1"/>
              <a:t>too</a:t>
            </a:r>
            <a:r>
              <a:rPr lang="de-CH" dirty="0"/>
              <a:t> </a:t>
            </a:r>
            <a:r>
              <a:rPr lang="de-CH" dirty="0" err="1"/>
              <a:t>few</a:t>
            </a:r>
            <a:r>
              <a:rPr lang="de-CH" dirty="0"/>
              <a:t> N)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4841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As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 </a:t>
            </a:r>
            <a:r>
              <a:rPr lang="de-CH" dirty="0" err="1"/>
              <a:t>were</a:t>
            </a:r>
            <a:r>
              <a:rPr lang="de-CH" dirty="0"/>
              <a:t> </a:t>
            </a:r>
            <a:r>
              <a:rPr lang="de-CH" dirty="0" err="1"/>
              <a:t>somewhat</a:t>
            </a:r>
            <a:r>
              <a:rPr lang="de-CH" dirty="0"/>
              <a:t> «</a:t>
            </a:r>
            <a:r>
              <a:rPr lang="de-CH" dirty="0" err="1"/>
              <a:t>given</a:t>
            </a:r>
            <a:r>
              <a:rPr lang="de-CH" dirty="0"/>
              <a:t>», i </a:t>
            </a:r>
            <a:r>
              <a:rPr lang="de-CH" dirty="0" err="1"/>
              <a:t>wanted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find out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would</a:t>
            </a:r>
            <a:r>
              <a:rPr lang="de-CH" dirty="0"/>
              <a:t> </a:t>
            </a:r>
            <a:r>
              <a:rPr lang="de-CH" dirty="0" err="1"/>
              <a:t>influence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algorithm</a:t>
            </a:r>
            <a:r>
              <a:rPr lang="de-CH" dirty="0"/>
              <a:t>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97506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As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 </a:t>
            </a:r>
            <a:r>
              <a:rPr lang="de-CH" dirty="0" err="1"/>
              <a:t>were</a:t>
            </a:r>
            <a:r>
              <a:rPr lang="de-CH" dirty="0"/>
              <a:t> </a:t>
            </a:r>
            <a:r>
              <a:rPr lang="de-CH" dirty="0" err="1"/>
              <a:t>somewhat</a:t>
            </a:r>
            <a:r>
              <a:rPr lang="de-CH" dirty="0"/>
              <a:t> «</a:t>
            </a:r>
            <a:r>
              <a:rPr lang="de-CH" dirty="0" err="1"/>
              <a:t>given</a:t>
            </a:r>
            <a:r>
              <a:rPr lang="de-CH" dirty="0"/>
              <a:t>», i </a:t>
            </a:r>
            <a:r>
              <a:rPr lang="de-CH" dirty="0" err="1"/>
              <a:t>wanted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find out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would</a:t>
            </a:r>
            <a:r>
              <a:rPr lang="de-CH" dirty="0"/>
              <a:t> </a:t>
            </a:r>
            <a:r>
              <a:rPr lang="de-CH" dirty="0" err="1"/>
              <a:t>influence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algorithm</a:t>
            </a:r>
            <a:r>
              <a:rPr lang="de-CH" dirty="0"/>
              <a:t>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168524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As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parameters</a:t>
            </a:r>
            <a:r>
              <a:rPr lang="de-CH" dirty="0"/>
              <a:t> </a:t>
            </a:r>
            <a:r>
              <a:rPr lang="de-CH" dirty="0" err="1"/>
              <a:t>were</a:t>
            </a:r>
            <a:r>
              <a:rPr lang="de-CH" dirty="0"/>
              <a:t> </a:t>
            </a:r>
            <a:r>
              <a:rPr lang="de-CH" dirty="0" err="1"/>
              <a:t>somewhat</a:t>
            </a:r>
            <a:r>
              <a:rPr lang="de-CH" dirty="0"/>
              <a:t> «</a:t>
            </a:r>
            <a:r>
              <a:rPr lang="de-CH" dirty="0" err="1"/>
              <a:t>given</a:t>
            </a:r>
            <a:r>
              <a:rPr lang="de-CH" dirty="0"/>
              <a:t>», i </a:t>
            </a:r>
            <a:r>
              <a:rPr lang="de-CH" dirty="0" err="1"/>
              <a:t>wanted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find out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they</a:t>
            </a:r>
            <a:r>
              <a:rPr lang="de-CH" dirty="0"/>
              <a:t> </a:t>
            </a:r>
            <a:r>
              <a:rPr lang="de-CH" dirty="0" err="1"/>
              <a:t>would</a:t>
            </a:r>
            <a:r>
              <a:rPr lang="de-CH" dirty="0"/>
              <a:t> </a:t>
            </a:r>
            <a:r>
              <a:rPr lang="de-CH" dirty="0" err="1"/>
              <a:t>influence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algorithm</a:t>
            </a:r>
            <a:r>
              <a:rPr lang="de-CH" dirty="0"/>
              <a:t>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3983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1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3C296D1-2CD0-479F-A866-6EC741D22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41BE31-9613-4103-99FF-7DCFF643B3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EB298C-798E-4D73-9DD6-F896C06530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 baseline="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9338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640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61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66C6A-B769-4063-9B7E-455C1CFD8AAB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412874"/>
            <a:ext cx="10728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9438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99F95-A14C-4E3A-81A3-45BB108937B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260350"/>
            <a:ext cx="10728000" cy="6012524"/>
          </a:xfrm>
        </p:spPr>
        <p:txBody>
          <a:bodyPr tIns="21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842048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163" y="1412875"/>
            <a:ext cx="5256000" cy="4860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59948-4076-486A-992E-5C61DE648897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040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96394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5121800"/>
            <a:ext cx="5255999" cy="1152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89242-FC2F-423E-B829-3BFEEE221077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Optimization Methods for Engineers - FS2020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1AAB6914-2518-430D-BF4C-14EA51B614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4162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092EEFB-079B-4C38-A665-E52B9837601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04162" y="5121800"/>
            <a:ext cx="5256001" cy="1152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8575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4166439"/>
            <a:ext cx="10728327" cy="2124401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7BF08-E81C-4AB5-9728-9AD68D51D56A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36793346-BF6B-42A8-ADE0-3AA3DC3B23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40162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FE637F68-618E-43EB-B240-4BFA26852F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85999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29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"/>
          </a:xfrm>
        </p:spPr>
        <p:txBody>
          <a:bodyPr/>
          <a:lstStyle>
            <a:lvl1pPr marL="0" indent="0">
              <a:buNone/>
              <a:defRPr b="1"/>
            </a:lvl1pPr>
            <a:lvl2pPr marL="266700" indent="0">
              <a:buNone/>
              <a:defRPr b="1"/>
            </a:lvl2pPr>
            <a:lvl3pPr marL="538163" indent="0">
              <a:buNone/>
              <a:defRPr b="1"/>
            </a:lvl3pPr>
            <a:lvl4pPr marL="804862" indent="0">
              <a:buNone/>
              <a:defRPr b="1"/>
            </a:lvl4pPr>
            <a:lvl5pPr marL="1076325" indent="0">
              <a:buNone/>
              <a:defRPr b="1"/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1C7AA-9E56-4DB3-91AC-4CDD9B365708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9" name="Tabellenplatzhalter 8">
            <a:extLst>
              <a:ext uri="{FF2B5EF4-FFF2-40B4-BE49-F238E27FC236}">
                <a16:creationId xmlns:a16="http://schemas.microsoft.com/office/drawing/2014/main" id="{A1D947E6-CC00-458E-BDE1-B0877E30333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31838" y="2061398"/>
            <a:ext cx="10728325" cy="4212401"/>
          </a:xfrm>
        </p:spPr>
        <p:txBody>
          <a:bodyPr tIns="126000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de-DE" noProof="0"/>
              <a:t>Tabelle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28661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94B20FF-3667-40DF-92A1-C6CF3BBC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135492"/>
            <a:ext cx="10728325" cy="39600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540000" indent="0">
              <a:buNone/>
              <a:defRPr>
                <a:solidFill>
                  <a:schemeClr val="bg1"/>
                </a:solidFill>
              </a:defRPr>
            </a:lvl3pPr>
            <a:lvl4pPr marL="808537" indent="0">
              <a:buNone/>
              <a:defRPr>
                <a:solidFill>
                  <a:schemeClr val="bg1"/>
                </a:solidFill>
              </a:defRPr>
            </a:lvl4pPr>
            <a:lvl5pPr marL="108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794484F1-3B7F-46CE-AD0B-2310A557A9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900572E-A73E-42BE-96FA-38ADC4E79F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7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8">
          <p15:clr>
            <a:srgbClr val="FBAE40"/>
          </p15:clr>
        </p15:guide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8A01615F-450E-43D0-B554-DA3FBD48DF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0" tIns="0" rIns="558000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000" y="2957494"/>
            <a:ext cx="5688000" cy="2268000"/>
          </a:xfrm>
          <a:solidFill>
            <a:schemeClr val="accent2"/>
          </a:solidFill>
        </p:spPr>
        <p:txBody>
          <a:bodyPr lIns="324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03A487C-8977-4264-A8A1-D6C1DB6046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5210" y="4639666"/>
            <a:ext cx="4320000" cy="46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E91D3734-CD8F-4F94-A813-570EF31C47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47D2927-4A99-4714-8EBA-F773EAA26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24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62D94F76-218E-49F2-87F8-05982912ED18}"/>
              </a:ext>
            </a:extLst>
          </p:cNvPr>
          <p:cNvSpPr/>
          <p:nvPr userDrawn="1"/>
        </p:nvSpPr>
        <p:spPr>
          <a:xfrm>
            <a:off x="731838" y="1016000"/>
            <a:ext cx="10728325" cy="5257800"/>
          </a:xfrm>
          <a:prstGeom prst="rect">
            <a:avLst/>
          </a:prstGeom>
          <a:solidFill>
            <a:srgbClr val="48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940405"/>
            <a:ext cx="10188000" cy="3420000"/>
          </a:xfrm>
          <a:solidFill>
            <a:srgbClr val="72791C"/>
          </a:solidFill>
          <a:ln>
            <a:noFill/>
          </a:ln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503E57F-F89F-431B-8D38-7CC97B7C2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4217884"/>
            <a:ext cx="864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1BEB6197-C509-4752-B57E-CEE955F5D9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ADF7DEC-21BD-45CA-9E91-B9F58A69F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4069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37" y="1016000"/>
            <a:ext cx="10728326" cy="5256000"/>
          </a:xfrm>
          <a:solidFill>
            <a:schemeClr val="accent2"/>
          </a:solidFill>
          <a:ln>
            <a:noFill/>
          </a:ln>
        </p:spPr>
        <p:txBody>
          <a:bodyPr lIns="324000" tIns="11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5FCAD79B-EF47-46A0-9575-229F3DAA7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5122625"/>
            <a:ext cx="10044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72236FC6-C8FF-43C1-86B9-BF11234592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89A3267-E086-4EC3-A0BB-F8ECD01A5C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532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 – Uni Zü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rgbClr val="007A96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3E2EDD-B19F-478D-BB03-AD55EC1E8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672" y="228020"/>
            <a:ext cx="3679200" cy="552508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D364BCB8-820F-4C3A-BA37-7048A4C8D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A73913C2-8DFE-4F15-B2DB-2A6D5C2670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91A1AD7-DB7D-4C75-BEFB-EB6D34D3B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92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39750" indent="-539750">
              <a:buFont typeface="+mj-lt"/>
              <a:buAutoNum type="arabicPeriod"/>
              <a:defRPr/>
            </a:lvl1pPr>
            <a:lvl2pPr marL="1079500" indent="-539750">
              <a:buFont typeface="+mj-lt"/>
              <a:buAutoNum type="arabicPeriod"/>
              <a:defRPr/>
            </a:lvl2pPr>
            <a:lvl3pPr marL="1612900" indent="-533400">
              <a:buFont typeface="+mj-lt"/>
              <a:buAutoNum type="arabicPeriod"/>
              <a:defRPr/>
            </a:lvl3pPr>
            <a:lvl4pPr marL="2152650" indent="-539750">
              <a:buFont typeface="+mj-lt"/>
              <a:buAutoNum type="arabicPeriod"/>
              <a:defRPr/>
            </a:lvl4pPr>
            <a:lvl5pPr marL="2692400" indent="-539750">
              <a:buFont typeface="+mj-lt"/>
              <a:buAutoNum type="arabicPeriod"/>
              <a:defRPr/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3ECF4-4BB7-41E1-B94A-C002314775D2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07013-28BD-4FB7-9AD3-271267E3151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Fuss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AC437-4650-4388-8242-BD4638984370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F6D94FA-21C6-4AE0-AA4F-3A077810ED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836" y="5570135"/>
            <a:ext cx="5364164" cy="721233"/>
          </a:xfrm>
        </p:spPr>
        <p:txBody>
          <a:bodyPr anchor="b" anchorCtr="0"/>
          <a:lstStyle>
            <a:lvl1pPr marL="179388" indent="-179388">
              <a:spcBef>
                <a:spcPts val="0"/>
              </a:spcBef>
              <a:buFont typeface="+mj-lt"/>
              <a:buAutoNum type="arabicPeriod"/>
              <a:defRPr sz="800"/>
            </a:lvl1pPr>
            <a:lvl2pPr marL="266700" indent="0">
              <a:buNone/>
              <a:defRPr sz="800"/>
            </a:lvl2pPr>
            <a:lvl3pPr marL="538163" indent="0">
              <a:buNone/>
              <a:defRPr sz="800"/>
            </a:lvl3pPr>
            <a:lvl4pPr marL="804862" indent="0">
              <a:buNone/>
              <a:defRPr sz="800"/>
            </a:lvl4pPr>
            <a:lvl5pPr marL="1076325" indent="0">
              <a:buNone/>
              <a:defRPr sz="800"/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600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224781"/>
            <a:ext cx="10728325" cy="1260000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87ADA09-581F-4E04-93C9-D2E0DFEB5AC5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‹Nr.›</a:t>
            </a:fld>
            <a:endParaRPr lang="de-CH" noProof="0"/>
          </a:p>
        </p:txBody>
      </p:sp>
      <p:grpSp>
        <p:nvGrpSpPr>
          <p:cNvPr id="10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GrpSpPr/>
          <p:nvPr/>
        </p:nvGrpSpPr>
        <p:grpSpPr>
          <a:xfrm>
            <a:off x="731837" y="6507088"/>
            <a:ext cx="984462" cy="162000"/>
            <a:chOff x="731837" y="6507088"/>
            <a:chExt cx="984462" cy="162000"/>
          </a:xfrm>
          <a:solidFill>
            <a:schemeClr val="bg1"/>
          </a:solidFill>
        </p:grpSpPr>
        <p:grpSp>
          <p:nvGrpSpPr>
            <p:cNvPr id="12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266489" y="6555186"/>
              <a:ext cx="197463" cy="110963"/>
              <a:chOff x="1266489" y="6555186"/>
              <a:chExt cx="197463" cy="11096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18BB0752-F87C-44D9-A9A5-97AF1DEDA1AE}"/>
                  </a:ext>
                </a:extLst>
              </p:cNvPr>
              <p:cNvSpPr/>
              <p:nvPr/>
            </p:nvSpPr>
            <p:spPr>
              <a:xfrm>
                <a:off x="1266489" y="6556934"/>
                <a:ext cx="95902" cy="109216"/>
              </a:xfrm>
              <a:custGeom>
                <a:avLst/>
                <a:gdLst>
                  <a:gd name="connsiteX0" fmla="*/ 66742 w 95902"/>
                  <a:gd name="connsiteY0" fmla="*/ 65797 h 109216"/>
                  <a:gd name="connsiteX1" fmla="*/ 35339 w 95902"/>
                  <a:gd name="connsiteY1" fmla="*/ 95082 h 109216"/>
                  <a:gd name="connsiteX2" fmla="*/ 15953 w 95902"/>
                  <a:gd name="connsiteY2" fmla="*/ 79537 h 109216"/>
                  <a:gd name="connsiteX3" fmla="*/ 15899 w 95902"/>
                  <a:gd name="connsiteY3" fmla="*/ 76265 h 109216"/>
                  <a:gd name="connsiteX4" fmla="*/ 16896 w 95902"/>
                  <a:gd name="connsiteY4" fmla="*/ 66295 h 109216"/>
                  <a:gd name="connsiteX5" fmla="*/ 30230 w 95902"/>
                  <a:gd name="connsiteY5" fmla="*/ 0 h 109216"/>
                  <a:gd name="connsiteX6" fmla="*/ 30230 w 95902"/>
                  <a:gd name="connsiteY6" fmla="*/ 0 h 109216"/>
                  <a:gd name="connsiteX7" fmla="*/ 14528 w 95902"/>
                  <a:gd name="connsiteY7" fmla="*/ 0 h 109216"/>
                  <a:gd name="connsiteX8" fmla="*/ 1194 w 95902"/>
                  <a:gd name="connsiteY8" fmla="*/ 67791 h 109216"/>
                  <a:gd name="connsiteX9" fmla="*/ 1194 w 95902"/>
                  <a:gd name="connsiteY9" fmla="*/ 68788 h 109216"/>
                  <a:gd name="connsiteX10" fmla="*/ 73 w 95902"/>
                  <a:gd name="connsiteY10" fmla="*/ 78508 h 109216"/>
                  <a:gd name="connsiteX11" fmla="*/ 26638 w 95902"/>
                  <a:gd name="connsiteY11" fmla="*/ 109122 h 109216"/>
                  <a:gd name="connsiteX12" fmla="*/ 29980 w 95902"/>
                  <a:gd name="connsiteY12" fmla="*/ 109163 h 109216"/>
                  <a:gd name="connsiteX13" fmla="*/ 61384 w 95902"/>
                  <a:gd name="connsiteY13" fmla="*/ 96702 h 109216"/>
                  <a:gd name="connsiteX14" fmla="*/ 59265 w 95902"/>
                  <a:gd name="connsiteY14" fmla="*/ 107917 h 109216"/>
                  <a:gd name="connsiteX15" fmla="*/ 59265 w 95902"/>
                  <a:gd name="connsiteY15" fmla="*/ 107917 h 109216"/>
                  <a:gd name="connsiteX16" fmla="*/ 74842 w 95902"/>
                  <a:gd name="connsiteY16" fmla="*/ 107917 h 109216"/>
                  <a:gd name="connsiteX17" fmla="*/ 95902 w 95902"/>
                  <a:gd name="connsiteY17" fmla="*/ 0 h 109216"/>
                  <a:gd name="connsiteX18" fmla="*/ 95902 w 95902"/>
                  <a:gd name="connsiteY18" fmla="*/ 0 h 109216"/>
                  <a:gd name="connsiteX19" fmla="*/ 79951 w 95902"/>
                  <a:gd name="connsiteY19" fmla="*/ 0 h 109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902" h="109216">
                    <a:moveTo>
                      <a:pt x="66742" y="65797"/>
                    </a:moveTo>
                    <a:cubicBezTo>
                      <a:pt x="65228" y="82115"/>
                      <a:pt x="51723" y="94709"/>
                      <a:pt x="35339" y="95082"/>
                    </a:cubicBezTo>
                    <a:cubicBezTo>
                      <a:pt x="25692" y="96142"/>
                      <a:pt x="17013" y="89183"/>
                      <a:pt x="15953" y="79537"/>
                    </a:cubicBezTo>
                    <a:cubicBezTo>
                      <a:pt x="15833" y="78450"/>
                      <a:pt x="15814" y="77355"/>
                      <a:pt x="15899" y="76265"/>
                    </a:cubicBezTo>
                    <a:cubicBezTo>
                      <a:pt x="15976" y="72921"/>
                      <a:pt x="16309" y="69588"/>
                      <a:pt x="16896" y="66295"/>
                    </a:cubicBezTo>
                    <a:lnTo>
                      <a:pt x="30230" y="0"/>
                    </a:lnTo>
                    <a:lnTo>
                      <a:pt x="30230" y="0"/>
                    </a:lnTo>
                    <a:lnTo>
                      <a:pt x="14528" y="0"/>
                    </a:lnTo>
                    <a:lnTo>
                      <a:pt x="1194" y="67791"/>
                    </a:lnTo>
                    <a:lnTo>
                      <a:pt x="1194" y="68788"/>
                    </a:lnTo>
                    <a:cubicBezTo>
                      <a:pt x="472" y="71978"/>
                      <a:pt x="95" y="75237"/>
                      <a:pt x="73" y="78508"/>
                    </a:cubicBezTo>
                    <a:cubicBezTo>
                      <a:pt x="-1045" y="94298"/>
                      <a:pt x="10848" y="108004"/>
                      <a:pt x="26638" y="109122"/>
                    </a:cubicBezTo>
                    <a:cubicBezTo>
                      <a:pt x="27751" y="109200"/>
                      <a:pt x="28866" y="109214"/>
                      <a:pt x="29980" y="109163"/>
                    </a:cubicBezTo>
                    <a:cubicBezTo>
                      <a:pt x="41760" y="109765"/>
                      <a:pt x="53221" y="105218"/>
                      <a:pt x="61384" y="96702"/>
                    </a:cubicBezTo>
                    <a:lnTo>
                      <a:pt x="59265" y="107917"/>
                    </a:lnTo>
                    <a:lnTo>
                      <a:pt x="59265" y="107917"/>
                    </a:lnTo>
                    <a:lnTo>
                      <a:pt x="74842" y="107917"/>
                    </a:lnTo>
                    <a:lnTo>
                      <a:pt x="95902" y="0"/>
                    </a:lnTo>
                    <a:lnTo>
                      <a:pt x="95902" y="0"/>
                    </a:lnTo>
                    <a:lnTo>
                      <a:pt x="79951" y="0"/>
                    </a:lnTo>
                    <a:close/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ED44DE23-7081-4AC9-BF06-502BEC71C004}"/>
                  </a:ext>
                </a:extLst>
              </p:cNvPr>
              <p:cNvSpPr/>
              <p:nvPr/>
            </p:nvSpPr>
            <p:spPr>
              <a:xfrm>
                <a:off x="1376472" y="6555186"/>
                <a:ext cx="87480" cy="109664"/>
              </a:xfrm>
              <a:custGeom>
                <a:avLst/>
                <a:gdLst>
                  <a:gd name="connsiteX0" fmla="*/ 64302 w 87480"/>
                  <a:gd name="connsiteY0" fmla="*/ 3 h 109664"/>
                  <a:gd name="connsiteX1" fmla="*/ 34518 w 87480"/>
                  <a:gd name="connsiteY1" fmla="*/ 14209 h 109664"/>
                  <a:gd name="connsiteX2" fmla="*/ 36886 w 87480"/>
                  <a:gd name="connsiteY2" fmla="*/ 1747 h 109664"/>
                  <a:gd name="connsiteX3" fmla="*/ 36886 w 87480"/>
                  <a:gd name="connsiteY3" fmla="*/ 1747 h 109664"/>
                  <a:gd name="connsiteX4" fmla="*/ 21434 w 87480"/>
                  <a:gd name="connsiteY4" fmla="*/ 1747 h 109664"/>
                  <a:gd name="connsiteX5" fmla="*/ 0 w 87480"/>
                  <a:gd name="connsiteY5" fmla="*/ 109664 h 109664"/>
                  <a:gd name="connsiteX6" fmla="*/ 0 w 87480"/>
                  <a:gd name="connsiteY6" fmla="*/ 109664 h 109664"/>
                  <a:gd name="connsiteX7" fmla="*/ 15826 w 87480"/>
                  <a:gd name="connsiteY7" fmla="*/ 109664 h 109664"/>
                  <a:gd name="connsiteX8" fmla="*/ 28288 w 87480"/>
                  <a:gd name="connsiteY8" fmla="*/ 43493 h 109664"/>
                  <a:gd name="connsiteX9" fmla="*/ 59940 w 87480"/>
                  <a:gd name="connsiteY9" fmla="*/ 14209 h 109664"/>
                  <a:gd name="connsiteX10" fmla="*/ 75019 w 87480"/>
                  <a:gd name="connsiteY10" fmla="*/ 21810 h 109664"/>
                  <a:gd name="connsiteX11" fmla="*/ 75019 w 87480"/>
                  <a:gd name="connsiteY11" fmla="*/ 21810 h 109664"/>
                  <a:gd name="connsiteX12" fmla="*/ 87480 w 87480"/>
                  <a:gd name="connsiteY12" fmla="*/ 10346 h 109664"/>
                  <a:gd name="connsiteX13" fmla="*/ 87480 w 87480"/>
                  <a:gd name="connsiteY13" fmla="*/ 10346 h 109664"/>
                  <a:gd name="connsiteX14" fmla="*/ 63928 w 87480"/>
                  <a:gd name="connsiteY14" fmla="*/ 252 h 109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7480" h="109664">
                    <a:moveTo>
                      <a:pt x="64302" y="3"/>
                    </a:moveTo>
                    <a:cubicBezTo>
                      <a:pt x="52709" y="-136"/>
                      <a:pt x="41706" y="5111"/>
                      <a:pt x="34518" y="14209"/>
                    </a:cubicBezTo>
                    <a:lnTo>
                      <a:pt x="36886" y="1747"/>
                    </a:lnTo>
                    <a:lnTo>
                      <a:pt x="36886" y="1747"/>
                    </a:lnTo>
                    <a:lnTo>
                      <a:pt x="21434" y="1747"/>
                    </a:lnTo>
                    <a:lnTo>
                      <a:pt x="0" y="109664"/>
                    </a:lnTo>
                    <a:lnTo>
                      <a:pt x="0" y="109664"/>
                    </a:lnTo>
                    <a:lnTo>
                      <a:pt x="15826" y="109664"/>
                    </a:lnTo>
                    <a:lnTo>
                      <a:pt x="28288" y="43493"/>
                    </a:lnTo>
                    <a:cubicBezTo>
                      <a:pt x="30515" y="27438"/>
                      <a:pt x="43760" y="15183"/>
                      <a:pt x="59940" y="14209"/>
                    </a:cubicBezTo>
                    <a:cubicBezTo>
                      <a:pt x="65919" y="14072"/>
                      <a:pt x="71573" y="16922"/>
                      <a:pt x="75019" y="21810"/>
                    </a:cubicBezTo>
                    <a:lnTo>
                      <a:pt x="75019" y="21810"/>
                    </a:lnTo>
                    <a:lnTo>
                      <a:pt x="87480" y="10346"/>
                    </a:lnTo>
                    <a:lnTo>
                      <a:pt x="87480" y="10346"/>
                    </a:lnTo>
                    <a:cubicBezTo>
                      <a:pt x="81552" y="3603"/>
                      <a:pt x="72899" y="-105"/>
                      <a:pt x="63928" y="2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18C24FD2-AEE2-43CA-8EB3-8E646C2E5E46}"/>
                </a:ext>
              </a:extLst>
            </p:cNvPr>
            <p:cNvSpPr/>
            <p:nvPr/>
          </p:nvSpPr>
          <p:spPr>
            <a:xfrm>
              <a:off x="1159517" y="6556560"/>
              <a:ext cx="96452" cy="108166"/>
            </a:xfrm>
            <a:custGeom>
              <a:avLst/>
              <a:gdLst>
                <a:gd name="connsiteX0" fmla="*/ 23303 w 96452"/>
                <a:gd name="connsiteY0" fmla="*/ 0 h 108166"/>
                <a:gd name="connsiteX1" fmla="*/ 20562 w 96452"/>
                <a:gd name="connsiteY1" fmla="*/ 13708 h 108166"/>
                <a:gd name="connsiteX2" fmla="*/ 20562 w 96452"/>
                <a:gd name="connsiteY2" fmla="*/ 13957 h 108166"/>
                <a:gd name="connsiteX3" fmla="*/ 74271 w 96452"/>
                <a:gd name="connsiteY3" fmla="*/ 13957 h 108166"/>
                <a:gd name="connsiteX4" fmla="*/ 2742 w 96452"/>
                <a:gd name="connsiteY4" fmla="*/ 94957 h 108166"/>
                <a:gd name="connsiteX5" fmla="*/ 2617 w 96452"/>
                <a:gd name="connsiteY5" fmla="*/ 94957 h 108166"/>
                <a:gd name="connsiteX6" fmla="*/ 0 w 96452"/>
                <a:gd name="connsiteY6" fmla="*/ 108166 h 108166"/>
                <a:gd name="connsiteX7" fmla="*/ 76265 w 96452"/>
                <a:gd name="connsiteY7" fmla="*/ 108166 h 108166"/>
                <a:gd name="connsiteX8" fmla="*/ 79006 w 96452"/>
                <a:gd name="connsiteY8" fmla="*/ 94209 h 108166"/>
                <a:gd name="connsiteX9" fmla="*/ 21932 w 96452"/>
                <a:gd name="connsiteY9" fmla="*/ 94209 h 108166"/>
                <a:gd name="connsiteX10" fmla="*/ 93835 w 96452"/>
                <a:gd name="connsiteY10" fmla="*/ 13209 h 108166"/>
                <a:gd name="connsiteX11" fmla="*/ 93835 w 96452"/>
                <a:gd name="connsiteY11" fmla="*/ 13209 h 108166"/>
                <a:gd name="connsiteX12" fmla="*/ 96452 w 96452"/>
                <a:gd name="connsiteY12" fmla="*/ 0 h 108166"/>
                <a:gd name="connsiteX13" fmla="*/ 23303 w 96452"/>
                <a:gd name="connsiteY13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52" h="108166">
                  <a:moveTo>
                    <a:pt x="23303" y="0"/>
                  </a:moveTo>
                  <a:lnTo>
                    <a:pt x="20562" y="13708"/>
                  </a:lnTo>
                  <a:lnTo>
                    <a:pt x="20562" y="13957"/>
                  </a:lnTo>
                  <a:lnTo>
                    <a:pt x="74271" y="13957"/>
                  </a:lnTo>
                  <a:lnTo>
                    <a:pt x="2742" y="94957"/>
                  </a:lnTo>
                  <a:lnTo>
                    <a:pt x="2617" y="94957"/>
                  </a:lnTo>
                  <a:lnTo>
                    <a:pt x="0" y="108166"/>
                  </a:lnTo>
                  <a:lnTo>
                    <a:pt x="76265" y="108166"/>
                  </a:lnTo>
                  <a:lnTo>
                    <a:pt x="79006" y="94209"/>
                  </a:lnTo>
                  <a:lnTo>
                    <a:pt x="21932" y="94209"/>
                  </a:lnTo>
                  <a:lnTo>
                    <a:pt x="93835" y="13209"/>
                  </a:lnTo>
                  <a:lnTo>
                    <a:pt x="93835" y="13209"/>
                  </a:lnTo>
                  <a:lnTo>
                    <a:pt x="96452" y="0"/>
                  </a:lnTo>
                  <a:lnTo>
                    <a:pt x="2330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AEE7F6F4-4D2C-45B3-A061-9606B2BD36A7}"/>
                </a:ext>
              </a:extLst>
            </p:cNvPr>
            <p:cNvSpPr/>
            <p:nvPr/>
          </p:nvSpPr>
          <p:spPr>
            <a:xfrm>
              <a:off x="1466445" y="6556560"/>
              <a:ext cx="37259" cy="108166"/>
            </a:xfrm>
            <a:custGeom>
              <a:avLst/>
              <a:gdLst>
                <a:gd name="connsiteX0" fmla="*/ 21683 w 37259"/>
                <a:gd name="connsiteY0" fmla="*/ 0 h 108166"/>
                <a:gd name="connsiteX1" fmla="*/ 0 w 37259"/>
                <a:gd name="connsiteY1" fmla="*/ 107917 h 108166"/>
                <a:gd name="connsiteX2" fmla="*/ 0 w 37259"/>
                <a:gd name="connsiteY2" fmla="*/ 108166 h 108166"/>
                <a:gd name="connsiteX3" fmla="*/ 15702 w 37259"/>
                <a:gd name="connsiteY3" fmla="*/ 108166 h 108166"/>
                <a:gd name="connsiteX4" fmla="*/ 37260 w 37259"/>
                <a:gd name="connsiteY4" fmla="*/ 0 h 108166"/>
                <a:gd name="connsiteX5" fmla="*/ 21683 w 37259"/>
                <a:gd name="connsiteY5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59" h="108166">
                  <a:moveTo>
                    <a:pt x="21683" y="0"/>
                  </a:moveTo>
                  <a:lnTo>
                    <a:pt x="0" y="107917"/>
                  </a:lnTo>
                  <a:lnTo>
                    <a:pt x="0" y="108166"/>
                  </a:lnTo>
                  <a:lnTo>
                    <a:pt x="15702" y="108166"/>
                  </a:lnTo>
                  <a:lnTo>
                    <a:pt x="37260" y="0"/>
                  </a:lnTo>
                  <a:lnTo>
                    <a:pt x="2168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grpSp>
          <p:nvGrpSpPr>
            <p:cNvPr id="17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518879" y="6507337"/>
              <a:ext cx="191395" cy="158803"/>
              <a:chOff x="1518879" y="6507337"/>
              <a:chExt cx="191395" cy="158803"/>
            </a:xfrm>
            <a:grpFill/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2186F78-5D28-4695-8B1C-5A3F1A53AAB3}"/>
                  </a:ext>
                </a:extLst>
              </p:cNvPr>
              <p:cNvSpPr/>
              <p:nvPr/>
            </p:nvSpPr>
            <p:spPr>
              <a:xfrm>
                <a:off x="1614114" y="6507337"/>
                <a:ext cx="96160" cy="157638"/>
              </a:xfrm>
              <a:custGeom>
                <a:avLst/>
                <a:gdLst>
                  <a:gd name="connsiteX0" fmla="*/ 66046 w 96160"/>
                  <a:gd name="connsiteY0" fmla="*/ 47852 h 157638"/>
                  <a:gd name="connsiteX1" fmla="*/ 35142 w 96160"/>
                  <a:gd name="connsiteY1" fmla="*/ 60314 h 157638"/>
                  <a:gd name="connsiteX2" fmla="*/ 47603 w 96160"/>
                  <a:gd name="connsiteY2" fmla="*/ 0 h 157638"/>
                  <a:gd name="connsiteX3" fmla="*/ 31652 w 96160"/>
                  <a:gd name="connsiteY3" fmla="*/ 0 h 157638"/>
                  <a:gd name="connsiteX4" fmla="*/ 0 w 96160"/>
                  <a:gd name="connsiteY4" fmla="*/ 157389 h 157638"/>
                  <a:gd name="connsiteX5" fmla="*/ 15701 w 96160"/>
                  <a:gd name="connsiteY5" fmla="*/ 157389 h 157638"/>
                  <a:gd name="connsiteX6" fmla="*/ 28911 w 96160"/>
                  <a:gd name="connsiteY6" fmla="*/ 91218 h 157638"/>
                  <a:gd name="connsiteX7" fmla="*/ 60563 w 96160"/>
                  <a:gd name="connsiteY7" fmla="*/ 62058 h 157638"/>
                  <a:gd name="connsiteX8" fmla="*/ 79837 w 96160"/>
                  <a:gd name="connsiteY8" fmla="*/ 77742 h 157638"/>
                  <a:gd name="connsiteX9" fmla="*/ 79878 w 96160"/>
                  <a:gd name="connsiteY9" fmla="*/ 80875 h 157638"/>
                  <a:gd name="connsiteX10" fmla="*/ 78757 w 96160"/>
                  <a:gd name="connsiteY10" fmla="*/ 90969 h 157638"/>
                  <a:gd name="connsiteX11" fmla="*/ 65423 w 96160"/>
                  <a:gd name="connsiteY11" fmla="*/ 157638 h 157638"/>
                  <a:gd name="connsiteX12" fmla="*/ 81125 w 96160"/>
                  <a:gd name="connsiteY12" fmla="*/ 157638 h 157638"/>
                  <a:gd name="connsiteX13" fmla="*/ 94957 w 96160"/>
                  <a:gd name="connsiteY13" fmla="*/ 89474 h 157638"/>
                  <a:gd name="connsiteX14" fmla="*/ 96078 w 96160"/>
                  <a:gd name="connsiteY14" fmla="*/ 78757 h 157638"/>
                  <a:gd name="connsiteX15" fmla="*/ 69522 w 96160"/>
                  <a:gd name="connsiteY15" fmla="*/ 47902 h 157638"/>
                  <a:gd name="connsiteX16" fmla="*/ 66046 w 96160"/>
                  <a:gd name="connsiteY16" fmla="*/ 47852 h 157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160" h="157638">
                    <a:moveTo>
                      <a:pt x="66046" y="47852"/>
                    </a:moveTo>
                    <a:cubicBezTo>
                      <a:pt x="54431" y="47363"/>
                      <a:pt x="43168" y="51904"/>
                      <a:pt x="35142" y="60314"/>
                    </a:cubicBezTo>
                    <a:lnTo>
                      <a:pt x="47603" y="0"/>
                    </a:lnTo>
                    <a:lnTo>
                      <a:pt x="31652" y="0"/>
                    </a:lnTo>
                    <a:lnTo>
                      <a:pt x="0" y="157389"/>
                    </a:lnTo>
                    <a:lnTo>
                      <a:pt x="15701" y="157389"/>
                    </a:lnTo>
                    <a:lnTo>
                      <a:pt x="28911" y="91218"/>
                    </a:lnTo>
                    <a:cubicBezTo>
                      <a:pt x="30603" y="74910"/>
                      <a:pt x="44170" y="62411"/>
                      <a:pt x="60563" y="62058"/>
                    </a:cubicBezTo>
                    <a:cubicBezTo>
                      <a:pt x="70216" y="61067"/>
                      <a:pt x="78845" y="68088"/>
                      <a:pt x="79837" y="77742"/>
                    </a:cubicBezTo>
                    <a:cubicBezTo>
                      <a:pt x="79945" y="78783"/>
                      <a:pt x="79958" y="79832"/>
                      <a:pt x="79878" y="80875"/>
                    </a:cubicBezTo>
                    <a:cubicBezTo>
                      <a:pt x="79822" y="84268"/>
                      <a:pt x="79446" y="87647"/>
                      <a:pt x="78757" y="90969"/>
                    </a:cubicBezTo>
                    <a:lnTo>
                      <a:pt x="65423" y="157638"/>
                    </a:lnTo>
                    <a:lnTo>
                      <a:pt x="81125" y="157638"/>
                    </a:lnTo>
                    <a:lnTo>
                      <a:pt x="94957" y="89474"/>
                    </a:lnTo>
                    <a:cubicBezTo>
                      <a:pt x="95657" y="85943"/>
                      <a:pt x="96034" y="82356"/>
                      <a:pt x="96078" y="78757"/>
                    </a:cubicBezTo>
                    <a:cubicBezTo>
                      <a:pt x="97265" y="62903"/>
                      <a:pt x="85375" y="49089"/>
                      <a:pt x="69522" y="47902"/>
                    </a:cubicBezTo>
                    <a:cubicBezTo>
                      <a:pt x="68365" y="47815"/>
                      <a:pt x="67205" y="47799"/>
                      <a:pt x="66046" y="478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1FE5475E-83C3-4BE3-BBF1-FAE9A6986B3F}"/>
                  </a:ext>
                </a:extLst>
              </p:cNvPr>
              <p:cNvSpPr/>
              <p:nvPr/>
            </p:nvSpPr>
            <p:spPr>
              <a:xfrm>
                <a:off x="1518879" y="6555189"/>
                <a:ext cx="87882" cy="110951"/>
              </a:xfrm>
              <a:custGeom>
                <a:avLst/>
                <a:gdLst>
                  <a:gd name="connsiteX0" fmla="*/ 56853 w 87882"/>
                  <a:gd name="connsiteY0" fmla="*/ 0 h 110951"/>
                  <a:gd name="connsiteX1" fmla="*/ 1649 w 87882"/>
                  <a:gd name="connsiteY1" fmla="*/ 55329 h 110951"/>
                  <a:gd name="connsiteX2" fmla="*/ 153 w 87882"/>
                  <a:gd name="connsiteY2" fmla="*/ 71903 h 110951"/>
                  <a:gd name="connsiteX3" fmla="*/ 32484 w 87882"/>
                  <a:gd name="connsiteY3" fmla="*/ 110801 h 110951"/>
                  <a:gd name="connsiteX4" fmla="*/ 37538 w 87882"/>
                  <a:gd name="connsiteY4" fmla="*/ 110908 h 110951"/>
                  <a:gd name="connsiteX5" fmla="*/ 73552 w 87882"/>
                  <a:gd name="connsiteY5" fmla="*/ 95705 h 110951"/>
                  <a:gd name="connsiteX6" fmla="*/ 73552 w 87882"/>
                  <a:gd name="connsiteY6" fmla="*/ 95705 h 110951"/>
                  <a:gd name="connsiteX7" fmla="*/ 64455 w 87882"/>
                  <a:gd name="connsiteY7" fmla="*/ 84614 h 110951"/>
                  <a:gd name="connsiteX8" fmla="*/ 64455 w 87882"/>
                  <a:gd name="connsiteY8" fmla="*/ 84614 h 110951"/>
                  <a:gd name="connsiteX9" fmla="*/ 64455 w 87882"/>
                  <a:gd name="connsiteY9" fmla="*/ 84614 h 110951"/>
                  <a:gd name="connsiteX10" fmla="*/ 38535 w 87882"/>
                  <a:gd name="connsiteY10" fmla="*/ 97075 h 110951"/>
                  <a:gd name="connsiteX11" fmla="*/ 15233 w 87882"/>
                  <a:gd name="connsiteY11" fmla="*/ 75551 h 110951"/>
                  <a:gd name="connsiteX12" fmla="*/ 15356 w 87882"/>
                  <a:gd name="connsiteY12" fmla="*/ 72152 h 110951"/>
                  <a:gd name="connsiteX13" fmla="*/ 17101 w 87882"/>
                  <a:gd name="connsiteY13" fmla="*/ 55952 h 110951"/>
                  <a:gd name="connsiteX14" fmla="*/ 31058 w 87882"/>
                  <a:gd name="connsiteY14" fmla="*/ 25048 h 110951"/>
                  <a:gd name="connsiteX15" fmla="*/ 55233 w 87882"/>
                  <a:gd name="connsiteY15" fmla="*/ 14206 h 110951"/>
                  <a:gd name="connsiteX16" fmla="*/ 76293 w 87882"/>
                  <a:gd name="connsiteY16" fmla="*/ 26668 h 110951"/>
                  <a:gd name="connsiteX17" fmla="*/ 76293 w 87882"/>
                  <a:gd name="connsiteY17" fmla="*/ 26668 h 110951"/>
                  <a:gd name="connsiteX18" fmla="*/ 87883 w 87882"/>
                  <a:gd name="connsiteY18" fmla="*/ 16823 h 110951"/>
                  <a:gd name="connsiteX19" fmla="*/ 87883 w 87882"/>
                  <a:gd name="connsiteY19" fmla="*/ 16823 h 110951"/>
                  <a:gd name="connsiteX20" fmla="*/ 56729 w 87882"/>
                  <a:gd name="connsiteY20" fmla="*/ 748 h 11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882" h="110951">
                    <a:moveTo>
                      <a:pt x="56853" y="0"/>
                    </a:moveTo>
                    <a:cubicBezTo>
                      <a:pt x="28192" y="0"/>
                      <a:pt x="8129" y="20188"/>
                      <a:pt x="1649" y="55329"/>
                    </a:cubicBezTo>
                    <a:cubicBezTo>
                      <a:pt x="671" y="60800"/>
                      <a:pt x="170" y="66345"/>
                      <a:pt x="153" y="71903"/>
                    </a:cubicBezTo>
                    <a:cubicBezTo>
                      <a:pt x="-1660" y="91572"/>
                      <a:pt x="12814" y="108987"/>
                      <a:pt x="32484" y="110801"/>
                    </a:cubicBezTo>
                    <a:cubicBezTo>
                      <a:pt x="34163" y="110955"/>
                      <a:pt x="35853" y="110991"/>
                      <a:pt x="37538" y="110908"/>
                    </a:cubicBezTo>
                    <a:cubicBezTo>
                      <a:pt x="51112" y="110955"/>
                      <a:pt x="64118" y="105465"/>
                      <a:pt x="73552" y="95705"/>
                    </a:cubicBezTo>
                    <a:lnTo>
                      <a:pt x="73552" y="95705"/>
                    </a:lnTo>
                    <a:lnTo>
                      <a:pt x="64455" y="84614"/>
                    </a:lnTo>
                    <a:lnTo>
                      <a:pt x="64455" y="84614"/>
                    </a:lnTo>
                    <a:lnTo>
                      <a:pt x="64455" y="84614"/>
                    </a:lnTo>
                    <a:cubicBezTo>
                      <a:pt x="58138" y="92466"/>
                      <a:pt x="48613" y="97045"/>
                      <a:pt x="38535" y="97075"/>
                    </a:cubicBezTo>
                    <a:cubicBezTo>
                      <a:pt x="26157" y="97566"/>
                      <a:pt x="15724" y="87929"/>
                      <a:pt x="15233" y="75551"/>
                    </a:cubicBezTo>
                    <a:cubicBezTo>
                      <a:pt x="15188" y="74416"/>
                      <a:pt x="15229" y="73280"/>
                      <a:pt x="15356" y="72152"/>
                    </a:cubicBezTo>
                    <a:cubicBezTo>
                      <a:pt x="15424" y="66709"/>
                      <a:pt x="16008" y="61285"/>
                      <a:pt x="17101" y="55952"/>
                    </a:cubicBezTo>
                    <a:cubicBezTo>
                      <a:pt x="18838" y="44568"/>
                      <a:pt x="23666" y="33878"/>
                      <a:pt x="31058" y="25048"/>
                    </a:cubicBezTo>
                    <a:cubicBezTo>
                      <a:pt x="37213" y="18167"/>
                      <a:pt x="46002" y="14225"/>
                      <a:pt x="55233" y="14206"/>
                    </a:cubicBezTo>
                    <a:cubicBezTo>
                      <a:pt x="64085" y="13892"/>
                      <a:pt x="72308" y="18758"/>
                      <a:pt x="76293" y="26668"/>
                    </a:cubicBezTo>
                    <a:lnTo>
                      <a:pt x="76293" y="26668"/>
                    </a:lnTo>
                    <a:lnTo>
                      <a:pt x="87883" y="16823"/>
                    </a:lnTo>
                    <a:lnTo>
                      <a:pt x="87883" y="16823"/>
                    </a:lnTo>
                    <a:cubicBezTo>
                      <a:pt x="81104" y="6298"/>
                      <a:pt x="69235" y="174"/>
                      <a:pt x="56729" y="748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41B77B6E-E7CB-412B-95AC-A9322C6799BB}"/>
                </a:ext>
              </a:extLst>
            </p:cNvPr>
            <p:cNvSpPr/>
            <p:nvPr/>
          </p:nvSpPr>
          <p:spPr>
            <a:xfrm>
              <a:off x="1493985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832E5C1A-13CE-49A6-B590-B6EAA5F9E1AD}"/>
                </a:ext>
              </a:extLst>
            </p:cNvPr>
            <p:cNvSpPr/>
            <p:nvPr/>
          </p:nvSpPr>
          <p:spPr>
            <a:xfrm>
              <a:off x="1340708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63AE00B0-780F-4053-8FE9-B7D321217AFF}"/>
                </a:ext>
              </a:extLst>
            </p:cNvPr>
            <p:cNvSpPr/>
            <p:nvPr/>
          </p:nvSpPr>
          <p:spPr>
            <a:xfrm>
              <a:off x="1298712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702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702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2406CEAF-7399-4CCB-A322-03F0BA2532F5}"/>
                </a:ext>
              </a:extLst>
            </p:cNvPr>
            <p:cNvSpPr/>
            <p:nvPr/>
          </p:nvSpPr>
          <p:spPr>
            <a:xfrm>
              <a:off x="731837" y="6507088"/>
              <a:ext cx="417960" cy="157638"/>
            </a:xfrm>
            <a:custGeom>
              <a:avLst/>
              <a:gdLst>
                <a:gd name="connsiteX0" fmla="*/ 368612 w 417960"/>
                <a:gd name="connsiteY0" fmla="*/ 0 h 157638"/>
                <a:gd name="connsiteX1" fmla="*/ 356151 w 417960"/>
                <a:gd name="connsiteY1" fmla="*/ 61062 h 157638"/>
                <a:gd name="connsiteX2" fmla="*/ 320760 w 417960"/>
                <a:gd name="connsiteY2" fmla="*/ 61062 h 157638"/>
                <a:gd name="connsiteX3" fmla="*/ 333222 w 417960"/>
                <a:gd name="connsiteY3" fmla="*/ 0 h 157638"/>
                <a:gd name="connsiteX4" fmla="*/ 31652 w 417960"/>
                <a:gd name="connsiteY4" fmla="*/ 0 h 157638"/>
                <a:gd name="connsiteX5" fmla="*/ 0 w 417960"/>
                <a:gd name="connsiteY5" fmla="*/ 157638 h 157638"/>
                <a:gd name="connsiteX6" fmla="*/ 120254 w 417960"/>
                <a:gd name="connsiteY6" fmla="*/ 157638 h 157638"/>
                <a:gd name="connsiteX7" fmla="*/ 128105 w 417960"/>
                <a:gd name="connsiteY7" fmla="*/ 118260 h 157638"/>
                <a:gd name="connsiteX8" fmla="*/ 57074 w 417960"/>
                <a:gd name="connsiteY8" fmla="*/ 118260 h 157638"/>
                <a:gd name="connsiteX9" fmla="*/ 61435 w 417960"/>
                <a:gd name="connsiteY9" fmla="*/ 96577 h 157638"/>
                <a:gd name="connsiteX10" fmla="*/ 132342 w 417960"/>
                <a:gd name="connsiteY10" fmla="*/ 96577 h 157638"/>
                <a:gd name="connsiteX11" fmla="*/ 139569 w 417960"/>
                <a:gd name="connsiteY11" fmla="*/ 61062 h 157638"/>
                <a:gd name="connsiteX12" fmla="*/ 68538 w 417960"/>
                <a:gd name="connsiteY12" fmla="*/ 61062 h 157638"/>
                <a:gd name="connsiteX13" fmla="*/ 72900 w 417960"/>
                <a:gd name="connsiteY13" fmla="*/ 39378 h 157638"/>
                <a:gd name="connsiteX14" fmla="*/ 185303 w 417960"/>
                <a:gd name="connsiteY14" fmla="*/ 39378 h 157638"/>
                <a:gd name="connsiteX15" fmla="*/ 161626 w 417960"/>
                <a:gd name="connsiteY15" fmla="*/ 157638 h 157638"/>
                <a:gd name="connsiteX16" fmla="*/ 210849 w 417960"/>
                <a:gd name="connsiteY16" fmla="*/ 157638 h 157638"/>
                <a:gd name="connsiteX17" fmla="*/ 234651 w 417960"/>
                <a:gd name="connsiteY17" fmla="*/ 39378 h 157638"/>
                <a:gd name="connsiteX18" fmla="*/ 276023 w 417960"/>
                <a:gd name="connsiteY18" fmla="*/ 39378 h 157638"/>
                <a:gd name="connsiteX19" fmla="*/ 252222 w 417960"/>
                <a:gd name="connsiteY19" fmla="*/ 157638 h 157638"/>
                <a:gd name="connsiteX20" fmla="*/ 301569 w 417960"/>
                <a:gd name="connsiteY20" fmla="*/ 157638 h 157638"/>
                <a:gd name="connsiteX21" fmla="*/ 313657 w 417960"/>
                <a:gd name="connsiteY21" fmla="*/ 96577 h 157638"/>
                <a:gd name="connsiteX22" fmla="*/ 349172 w 417960"/>
                <a:gd name="connsiteY22" fmla="*/ 96577 h 157638"/>
                <a:gd name="connsiteX23" fmla="*/ 336960 w 417960"/>
                <a:gd name="connsiteY23" fmla="*/ 157638 h 157638"/>
                <a:gd name="connsiteX24" fmla="*/ 386308 w 417960"/>
                <a:gd name="connsiteY24" fmla="*/ 157638 h 157638"/>
                <a:gd name="connsiteX25" fmla="*/ 417960 w 417960"/>
                <a:gd name="connsiteY25" fmla="*/ 0 h 157638"/>
                <a:gd name="connsiteX26" fmla="*/ 368612 w 417960"/>
                <a:gd name="connsiteY26" fmla="*/ 0 h 157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7960" h="157638">
                  <a:moveTo>
                    <a:pt x="368612" y="0"/>
                  </a:moveTo>
                  <a:lnTo>
                    <a:pt x="356151" y="61062"/>
                  </a:lnTo>
                  <a:lnTo>
                    <a:pt x="320760" y="61062"/>
                  </a:lnTo>
                  <a:lnTo>
                    <a:pt x="333222" y="0"/>
                  </a:lnTo>
                  <a:lnTo>
                    <a:pt x="31652" y="0"/>
                  </a:lnTo>
                  <a:lnTo>
                    <a:pt x="0" y="157638"/>
                  </a:lnTo>
                  <a:lnTo>
                    <a:pt x="120254" y="157638"/>
                  </a:lnTo>
                  <a:lnTo>
                    <a:pt x="128105" y="118260"/>
                  </a:lnTo>
                  <a:lnTo>
                    <a:pt x="57074" y="118260"/>
                  </a:lnTo>
                  <a:lnTo>
                    <a:pt x="61435" y="96577"/>
                  </a:lnTo>
                  <a:lnTo>
                    <a:pt x="132342" y="96577"/>
                  </a:lnTo>
                  <a:lnTo>
                    <a:pt x="139569" y="61062"/>
                  </a:lnTo>
                  <a:lnTo>
                    <a:pt x="68538" y="61062"/>
                  </a:lnTo>
                  <a:lnTo>
                    <a:pt x="72900" y="39378"/>
                  </a:lnTo>
                  <a:lnTo>
                    <a:pt x="185303" y="39378"/>
                  </a:lnTo>
                  <a:lnTo>
                    <a:pt x="161626" y="157638"/>
                  </a:lnTo>
                  <a:lnTo>
                    <a:pt x="210849" y="157638"/>
                  </a:lnTo>
                  <a:lnTo>
                    <a:pt x="234651" y="39378"/>
                  </a:lnTo>
                  <a:lnTo>
                    <a:pt x="276023" y="39378"/>
                  </a:lnTo>
                  <a:lnTo>
                    <a:pt x="252222" y="157638"/>
                  </a:lnTo>
                  <a:lnTo>
                    <a:pt x="301569" y="157638"/>
                  </a:lnTo>
                  <a:lnTo>
                    <a:pt x="313657" y="96577"/>
                  </a:lnTo>
                  <a:lnTo>
                    <a:pt x="349172" y="96577"/>
                  </a:lnTo>
                  <a:lnTo>
                    <a:pt x="336960" y="157638"/>
                  </a:lnTo>
                  <a:lnTo>
                    <a:pt x="386308" y="157638"/>
                  </a:lnTo>
                  <a:lnTo>
                    <a:pt x="417960" y="0"/>
                  </a:lnTo>
                  <a:lnTo>
                    <a:pt x="368612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1683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6E51-36C9-4BEE-A761-33378A0DF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3692" y="6522444"/>
            <a:ext cx="612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7B020723-9ED2-478D-8165-C17EFE67935D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1EC403-6E63-4450-AFDD-66CA49D6C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1700" y="6522444"/>
            <a:ext cx="5400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Optimization Methods for Engineers - FS2020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FCC57-7DDC-4B2C-A6BE-862DAF9C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7585" y="6522444"/>
            <a:ext cx="322577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‹Nr.›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9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0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3" pos="7219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orient="horz" pos="890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0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Fein gemusterte Akustikplatten | Akustik | News/Produkte ...">
            <a:extLst>
              <a:ext uri="{FF2B5EF4-FFF2-40B4-BE49-F238E27FC236}">
                <a16:creationId xmlns:a16="http://schemas.microsoft.com/office/drawing/2014/main" id="{3BCA0DF6-45EF-4D3E-9978-16E6DB58BCDF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30" r="1" b="12932"/>
          <a:stretch/>
        </p:blipFill>
        <p:spPr bwMode="auto">
          <a:xfrm>
            <a:off x="731838" y="1016000"/>
            <a:ext cx="10728325" cy="52560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D6989150-AB7B-447E-BD1E-BE21EB9CF2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6848856" cy="2772000"/>
          </a:xfrm>
        </p:spPr>
        <p:txBody>
          <a:bodyPr anchor="t">
            <a:normAutofit/>
          </a:bodyPr>
          <a:lstStyle/>
          <a:p>
            <a:r>
              <a:rPr lang="de-CH" sz="3200" dirty="0" err="1"/>
              <a:t>Optimizing</a:t>
            </a:r>
            <a:r>
              <a:rPr lang="de-CH" sz="3200" dirty="0"/>
              <a:t> </a:t>
            </a:r>
            <a:r>
              <a:rPr lang="de-CH" sz="3200" dirty="0" err="1"/>
              <a:t>Acoustic</a:t>
            </a:r>
            <a:r>
              <a:rPr lang="de-CH" sz="3200" dirty="0"/>
              <a:t> Properties</a:t>
            </a:r>
            <a:br>
              <a:rPr lang="de-CH" sz="3200" dirty="0"/>
            </a:br>
            <a:r>
              <a:rPr lang="de-CH" sz="3200" dirty="0" err="1"/>
              <a:t>of</a:t>
            </a:r>
            <a:r>
              <a:rPr lang="de-CH" sz="3200" dirty="0"/>
              <a:t> </a:t>
            </a:r>
            <a:r>
              <a:rPr lang="de-CH" sz="3200" dirty="0" err="1"/>
              <a:t>Microperforated</a:t>
            </a:r>
            <a:r>
              <a:rPr lang="de-CH" sz="3200" dirty="0"/>
              <a:t> Panels </a:t>
            </a:r>
            <a:endParaRPr lang="en-GB" sz="3200" dirty="0"/>
          </a:p>
        </p:txBody>
      </p:sp>
      <p:sp>
        <p:nvSpPr>
          <p:cNvPr id="78" name="Picture Placeholder 3">
            <a:extLst>
              <a:ext uri="{FF2B5EF4-FFF2-40B4-BE49-F238E27FC236}">
                <a16:creationId xmlns:a16="http://schemas.microsoft.com/office/drawing/2014/main" id="{A9CB1D48-7B79-452C-96B0-719ABB3C75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1D19935-7393-4A0F-B5BF-F887F41A34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CH" b="1" dirty="0"/>
              <a:t>Stefan Scholbe</a:t>
            </a:r>
          </a:p>
          <a:p>
            <a:pPr>
              <a:spcAft>
                <a:spcPts val="600"/>
              </a:spcAft>
            </a:pPr>
            <a:r>
              <a:rPr lang="de-CH" dirty="0" err="1"/>
              <a:t>Optimization</a:t>
            </a:r>
            <a:r>
              <a:rPr lang="de-CH" dirty="0"/>
              <a:t> Methods </a:t>
            </a:r>
            <a:r>
              <a:rPr lang="de-CH" dirty="0" err="1"/>
              <a:t>for</a:t>
            </a:r>
            <a:r>
              <a:rPr lang="de-CH" dirty="0"/>
              <a:t> Engineers</a:t>
            </a:r>
          </a:p>
          <a:p>
            <a:pPr>
              <a:spcAft>
                <a:spcPts val="600"/>
              </a:spcAft>
            </a:pPr>
            <a:r>
              <a:rPr lang="de-CH" dirty="0"/>
              <a:t>P. Leuchtmann</a:t>
            </a:r>
            <a:endParaRPr lang="en-GB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479B727-AF3F-42F7-9BE2-E15AC656381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696449" y="316800"/>
            <a:ext cx="1800000" cy="360000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r>
              <a:rPr lang="de-CH" dirty="0"/>
              <a:t>D-INFK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700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9594AA-8DD8-4167-9E80-C960D608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en-GB" dirty="0"/>
              <a:t>Case studies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486F71-D9E8-4C47-8869-D8EC2B0DC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07013-28BD-4FB7-9AD3-271267E3151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CC0B45-348D-4030-AB28-B146772AD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A87A85-F2D8-4444-A071-A1EB73830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10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187031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9594AA-8DD8-4167-9E80-C960D608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en-GB" dirty="0"/>
              <a:t>Case studies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486F71-D9E8-4C47-8869-D8EC2B0DC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07013-28BD-4FB7-9AD3-271267E3151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CC0B45-348D-4030-AB28-B146772AD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A87A85-F2D8-4444-A071-A1EB73830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11</a:t>
            </a:fld>
            <a:endParaRPr lang="de-CH" noProof="0"/>
          </a:p>
        </p:txBody>
      </p:sp>
      <p:pic>
        <p:nvPicPr>
          <p:cNvPr id="7" name="Inhaltsplatzhalter 56">
            <a:extLst>
              <a:ext uri="{FF2B5EF4-FFF2-40B4-BE49-F238E27FC236}">
                <a16:creationId xmlns:a16="http://schemas.microsoft.com/office/drawing/2014/main" id="{F7D2488F-54D6-4D8D-A831-9732794DC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33849" y="2324100"/>
            <a:ext cx="3924300" cy="2209800"/>
          </a:xfrm>
        </p:spPr>
      </p:pic>
      <p:sp>
        <p:nvSpPr>
          <p:cNvPr id="8" name="Bogen 7">
            <a:extLst>
              <a:ext uri="{FF2B5EF4-FFF2-40B4-BE49-F238E27FC236}">
                <a16:creationId xmlns:a16="http://schemas.microsoft.com/office/drawing/2014/main" id="{8A670BF9-666D-44C5-81C9-88828A9856C8}"/>
              </a:ext>
            </a:extLst>
          </p:cNvPr>
          <p:cNvSpPr/>
          <p:nvPr/>
        </p:nvSpPr>
        <p:spPr>
          <a:xfrm>
            <a:off x="4788917" y="4999738"/>
            <a:ext cx="356616" cy="404447"/>
          </a:xfrm>
          <a:prstGeom prst="arc">
            <a:avLst>
              <a:gd name="adj1" fmla="val 16200000"/>
              <a:gd name="adj2" fmla="val 19675073"/>
            </a:avLst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Bogen 8">
            <a:extLst>
              <a:ext uri="{FF2B5EF4-FFF2-40B4-BE49-F238E27FC236}">
                <a16:creationId xmlns:a16="http://schemas.microsoft.com/office/drawing/2014/main" id="{41CB8A0B-709F-458F-A93A-4208D8D95AE5}"/>
              </a:ext>
            </a:extLst>
          </p:cNvPr>
          <p:cNvSpPr/>
          <p:nvPr/>
        </p:nvSpPr>
        <p:spPr>
          <a:xfrm>
            <a:off x="4788917" y="5293202"/>
            <a:ext cx="356616" cy="404447"/>
          </a:xfrm>
          <a:prstGeom prst="arc">
            <a:avLst>
              <a:gd name="adj1" fmla="val 16200000"/>
              <a:gd name="adj2" fmla="val 19237854"/>
            </a:avLst>
          </a:prstGeom>
          <a:ln w="76200">
            <a:solidFill>
              <a:schemeClr val="tx2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220F1C8-C587-4B4F-9EC5-085DDC8AD57E}"/>
              </a:ext>
            </a:extLst>
          </p:cNvPr>
          <p:cNvSpPr txBox="1"/>
          <p:nvPr/>
        </p:nvSpPr>
        <p:spPr>
          <a:xfrm>
            <a:off x="5163822" y="4830461"/>
            <a:ext cx="2206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600" dirty="0"/>
              <a:t>Population </a:t>
            </a:r>
            <a:r>
              <a:rPr lang="de-CH" sz="1600" dirty="0" err="1"/>
              <a:t>member</a:t>
            </a:r>
            <a:endParaRPr lang="en-GB" sz="16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F6E2DAF-031E-46B3-9D3F-94EE93B8576E}"/>
              </a:ext>
            </a:extLst>
          </p:cNvPr>
          <p:cNvSpPr txBox="1"/>
          <p:nvPr/>
        </p:nvSpPr>
        <p:spPr>
          <a:xfrm>
            <a:off x="5145533" y="5156872"/>
            <a:ext cx="2562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600" dirty="0"/>
              <a:t>Best </a:t>
            </a:r>
            <a:r>
              <a:rPr lang="de-CH" sz="1600" dirty="0" err="1"/>
              <a:t>candidate</a:t>
            </a:r>
            <a:r>
              <a:rPr lang="de-CH" sz="1600" dirty="0"/>
              <a:t> (so </a:t>
            </a:r>
            <a:r>
              <a:rPr lang="de-CH" sz="1600" dirty="0" err="1"/>
              <a:t>far</a:t>
            </a:r>
            <a:r>
              <a:rPr lang="de-CH" sz="1600" dirty="0"/>
              <a:t>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98624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9594AA-8DD8-4167-9E80-C960D608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en-GB" dirty="0"/>
              <a:t>Case studies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486F71-D9E8-4C47-8869-D8EC2B0DC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07013-28BD-4FB7-9AD3-271267E3151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CC0B45-348D-4030-AB28-B146772AD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A87A85-F2D8-4444-A071-A1EB73830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12</a:t>
            </a:fld>
            <a:endParaRPr lang="de-CH" noProof="0"/>
          </a:p>
        </p:txBody>
      </p:sp>
      <p:pic>
        <p:nvPicPr>
          <p:cNvPr id="7" name="Inhaltsplatzhalter 56">
            <a:extLst>
              <a:ext uri="{FF2B5EF4-FFF2-40B4-BE49-F238E27FC236}">
                <a16:creationId xmlns:a16="http://schemas.microsoft.com/office/drawing/2014/main" id="{F7D2488F-54D6-4D8D-A831-9732794DC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33849" y="2324100"/>
            <a:ext cx="3924300" cy="2209800"/>
          </a:xfrm>
        </p:spPr>
      </p:pic>
      <p:pic>
        <p:nvPicPr>
          <p:cNvPr id="8" name="Inhaltsplatzhalter 56">
            <a:extLst>
              <a:ext uri="{FF2B5EF4-FFF2-40B4-BE49-F238E27FC236}">
                <a16:creationId xmlns:a16="http://schemas.microsoft.com/office/drawing/2014/main" id="{80CB849A-9B5F-40D9-82C5-20BBE78338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849" y="2324100"/>
            <a:ext cx="3924300" cy="2209800"/>
          </a:xfrm>
          <a:prstGeom prst="rect">
            <a:avLst/>
          </a:prstGeom>
        </p:spPr>
      </p:pic>
      <p:sp>
        <p:nvSpPr>
          <p:cNvPr id="9" name="Bogen 8">
            <a:extLst>
              <a:ext uri="{FF2B5EF4-FFF2-40B4-BE49-F238E27FC236}">
                <a16:creationId xmlns:a16="http://schemas.microsoft.com/office/drawing/2014/main" id="{7CA372B0-4620-4E64-AC60-A3E39AC6EB1B}"/>
              </a:ext>
            </a:extLst>
          </p:cNvPr>
          <p:cNvSpPr/>
          <p:nvPr/>
        </p:nvSpPr>
        <p:spPr>
          <a:xfrm>
            <a:off x="4788917" y="4999738"/>
            <a:ext cx="356616" cy="404447"/>
          </a:xfrm>
          <a:prstGeom prst="arc">
            <a:avLst>
              <a:gd name="adj1" fmla="val 16200000"/>
              <a:gd name="adj2" fmla="val 19675073"/>
            </a:avLst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Bogen 9">
            <a:extLst>
              <a:ext uri="{FF2B5EF4-FFF2-40B4-BE49-F238E27FC236}">
                <a16:creationId xmlns:a16="http://schemas.microsoft.com/office/drawing/2014/main" id="{DE4B83C1-6D17-4368-88E1-118DF01E975B}"/>
              </a:ext>
            </a:extLst>
          </p:cNvPr>
          <p:cNvSpPr/>
          <p:nvPr/>
        </p:nvSpPr>
        <p:spPr>
          <a:xfrm>
            <a:off x="4788917" y="5293202"/>
            <a:ext cx="356616" cy="404447"/>
          </a:xfrm>
          <a:prstGeom prst="arc">
            <a:avLst>
              <a:gd name="adj1" fmla="val 16200000"/>
              <a:gd name="adj2" fmla="val 19237854"/>
            </a:avLst>
          </a:prstGeom>
          <a:ln w="76200">
            <a:solidFill>
              <a:schemeClr val="tx2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70FBE43-BD18-4F5F-A614-EBFAA18B1342}"/>
              </a:ext>
            </a:extLst>
          </p:cNvPr>
          <p:cNvSpPr txBox="1"/>
          <p:nvPr/>
        </p:nvSpPr>
        <p:spPr>
          <a:xfrm>
            <a:off x="5163822" y="4830461"/>
            <a:ext cx="2206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600" dirty="0"/>
              <a:t>Population </a:t>
            </a:r>
            <a:r>
              <a:rPr lang="de-CH" sz="1600" dirty="0" err="1"/>
              <a:t>member</a:t>
            </a:r>
            <a:endParaRPr lang="en-GB" sz="16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04C2E8E-E61A-491F-AB08-ACE8789E3A38}"/>
              </a:ext>
            </a:extLst>
          </p:cNvPr>
          <p:cNvSpPr txBox="1"/>
          <p:nvPr/>
        </p:nvSpPr>
        <p:spPr>
          <a:xfrm>
            <a:off x="5145533" y="5156872"/>
            <a:ext cx="2562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600" dirty="0"/>
              <a:t>Best </a:t>
            </a:r>
            <a:r>
              <a:rPr lang="de-CH" sz="1600" dirty="0" err="1"/>
              <a:t>candidate</a:t>
            </a:r>
            <a:r>
              <a:rPr lang="de-CH" sz="1600" dirty="0"/>
              <a:t> (so </a:t>
            </a:r>
            <a:r>
              <a:rPr lang="de-CH" sz="1600" dirty="0" err="1"/>
              <a:t>far</a:t>
            </a:r>
            <a:r>
              <a:rPr lang="de-CH" sz="1600" dirty="0"/>
              <a:t>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536820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9594AA-8DD8-4167-9E80-C960D608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de-CH" dirty="0"/>
              <a:t>Population </a:t>
            </a:r>
            <a:r>
              <a:rPr lang="de-CH" dirty="0" err="1"/>
              <a:t>size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486F71-D9E8-4C47-8869-D8EC2B0DC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07013-28BD-4FB7-9AD3-271267E3151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CC0B45-348D-4030-AB28-B146772AD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A87A85-F2D8-4444-A071-A1EB73830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13</a:t>
            </a:fld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3B99AA9-1A68-4CD5-98CA-1254B83EF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33849" y="2324100"/>
            <a:ext cx="39243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5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9594AA-8DD8-4167-9E80-C960D608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en-GB" dirty="0"/>
              <a:t>Population size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486F71-D9E8-4C47-8869-D8EC2B0DC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07013-28BD-4FB7-9AD3-271267E3151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CC0B45-348D-4030-AB28-B146772AD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A87A85-F2D8-4444-A071-A1EB73830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14</a:t>
            </a:fld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3B99AA9-1A68-4CD5-98CA-1254B83EF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849" y="2324100"/>
            <a:ext cx="39243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337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30632-CE52-440A-9DD1-DE307AE2F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en-GB" dirty="0"/>
              <a:t>Crossover rate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AF72CD-2164-4E72-8E37-410E73985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Behaves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:</a:t>
            </a:r>
            <a:br>
              <a:rPr lang="de-CH" dirty="0"/>
            </a:br>
            <a:r>
              <a:rPr lang="de-CH" dirty="0"/>
              <a:t>Low </a:t>
            </a:r>
            <a:r>
              <a:rPr lang="de-CH" dirty="0" err="1"/>
              <a:t>values</a:t>
            </a:r>
            <a:r>
              <a:rPr lang="de-CH" dirty="0"/>
              <a:t> </a:t>
            </a:r>
            <a:r>
              <a:rPr lang="de-CH" dirty="0" err="1"/>
              <a:t>cause</a:t>
            </a:r>
            <a:r>
              <a:rPr lang="de-CH" dirty="0"/>
              <a:t> slow </a:t>
            </a:r>
            <a:r>
              <a:rPr lang="de-CH" dirty="0" err="1"/>
              <a:t>convergence</a:t>
            </a:r>
            <a:r>
              <a:rPr lang="de-CH" dirty="0"/>
              <a:t>, high </a:t>
            </a:r>
            <a:r>
              <a:rPr lang="de-CH" dirty="0" err="1"/>
              <a:t>values</a:t>
            </a:r>
            <a:r>
              <a:rPr lang="de-CH" dirty="0"/>
              <a:t> </a:t>
            </a:r>
            <a:r>
              <a:rPr lang="de-CH" dirty="0" err="1"/>
              <a:t>cause</a:t>
            </a:r>
            <a:r>
              <a:rPr lang="de-CH" dirty="0"/>
              <a:t> fast </a:t>
            </a:r>
            <a:r>
              <a:rPr lang="de-CH" dirty="0" err="1"/>
              <a:t>convergence</a:t>
            </a:r>
            <a:endParaRPr lang="de-CH" dirty="0"/>
          </a:p>
          <a:p>
            <a:r>
              <a:rPr lang="de-CH" dirty="0" err="1"/>
              <a:t>No</a:t>
            </a:r>
            <a:r>
              <a:rPr lang="de-CH" dirty="0"/>
              <a:t> notable </a:t>
            </a:r>
            <a:r>
              <a:rPr lang="de-CH" dirty="0" err="1"/>
              <a:t>difference</a:t>
            </a:r>
            <a:r>
              <a:rPr lang="de-CH" dirty="0"/>
              <a:t> in </a:t>
            </a:r>
            <a:r>
              <a:rPr lang="de-CH" dirty="0" err="1"/>
              <a:t>results</a:t>
            </a:r>
            <a:r>
              <a:rPr lang="de-CH" dirty="0"/>
              <a:t>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F4FDB3-CE56-4D01-9D28-B8DDD83FD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07013-28BD-4FB7-9AD3-271267E3151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3C6A86-6CEE-4FEE-AE05-F96B6DE51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730F3E-3AB5-426A-86B7-C5CBC7CCE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15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178275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EE7036-C9C8-484B-B93C-DBC80DA55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en-GB" dirty="0"/>
              <a:t>Shift factor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14298D-249E-4143-9A9C-E9215149D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07013-28BD-4FB7-9AD3-271267E3151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B0F33B-8D50-4D98-86A7-80698AD56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6E6ECF-95C6-4016-8F4F-F9B979FA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16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A2D2523-9DDD-472D-ABC8-404818DE1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2621107"/>
            <a:ext cx="3156387" cy="177318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D871AAE-791D-479B-8355-00B41E872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13160" y="2621107"/>
            <a:ext cx="3156387" cy="177318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BB9DE2BB-3840-4181-BB6D-DAA658F1ECDB}"/>
              </a:ext>
            </a:extLst>
          </p:cNvPr>
          <p:cNvSpPr txBox="1"/>
          <p:nvPr/>
        </p:nvSpPr>
        <p:spPr>
          <a:xfrm>
            <a:off x="3574462" y="2149983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0.1 shift </a:t>
            </a:r>
            <a:r>
              <a:rPr lang="de-CH" dirty="0" err="1"/>
              <a:t>factor</a:t>
            </a:r>
            <a:endParaRPr lang="en-GB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0ED49FC-E141-4E44-9CA2-299AB05A9CC6}"/>
              </a:ext>
            </a:extLst>
          </p:cNvPr>
          <p:cNvSpPr txBox="1"/>
          <p:nvPr/>
        </p:nvSpPr>
        <p:spPr>
          <a:xfrm>
            <a:off x="6857300" y="2149983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0.9 shift </a:t>
            </a:r>
            <a:r>
              <a:rPr lang="de-CH" dirty="0" err="1"/>
              <a:t>factor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7E210E83-CE44-4BDE-BD6B-B1B48AF0E5CA}"/>
                  </a:ext>
                </a:extLst>
              </p:cNvPr>
              <p:cNvSpPr txBox="1"/>
              <p:nvPr/>
            </p:nvSpPr>
            <p:spPr>
              <a:xfrm>
                <a:off x="4508872" y="1367005"/>
                <a:ext cx="29034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CH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⃗"/>
                              <m:ctrlPr>
                                <a:rPr lang="de-CH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CH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p>
                          <m:r>
                            <a:rPr lang="de-CH" sz="24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CH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⃗"/>
                          <m:ctrlPr>
                            <a:rPr lang="de-CH" sz="2400" i="1" smtClean="0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CH" sz="2400" i="1" smtClean="0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acc>
                      <m:r>
                        <a:rPr lang="de-CH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de-CH" sz="2400" b="1" i="1" smtClean="0"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de-CH" sz="2400" b="0" i="1" smtClean="0">
                          <a:latin typeface="Cambria Math" panose="02040503050406030204" pitchFamily="18" charset="0"/>
                        </a:rPr>
                        <m:t>⋅(</m:t>
                      </m:r>
                      <m:acc>
                        <m:accPr>
                          <m:chr m:val="⃗"/>
                          <m:ctrlPr>
                            <a:rPr lang="de-CH" sz="2400" i="1" smtClean="0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CH" sz="2400" i="1" smtClean="0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acc>
                      <m:r>
                        <a:rPr lang="de-CH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⃗"/>
                          <m:ctrlPr>
                            <a:rPr lang="de-CH" sz="2400" i="1" smtClean="0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CH" sz="2400" i="1" smtClean="0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de-CH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400" dirty="0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7E210E83-CE44-4BDE-BD6B-B1B48AF0E5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8872" y="1367005"/>
                <a:ext cx="2903487" cy="461665"/>
              </a:xfrm>
              <a:prstGeom prst="rect">
                <a:avLst/>
              </a:prstGeom>
              <a:blipFill>
                <a:blip r:embed="rId4"/>
                <a:stretch>
                  <a:fillRect t="-18421" b="-1973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461A8674-08E7-4D3A-A480-744CD5B2F466}"/>
                  </a:ext>
                </a:extLst>
              </p:cNvPr>
              <p:cNvSpPr txBox="1"/>
              <p:nvPr/>
            </p:nvSpPr>
            <p:spPr>
              <a:xfrm>
                <a:off x="3491667" y="4844665"/>
                <a:ext cx="57607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/>
                  <a:t>Shift </a:t>
                </a:r>
                <a:r>
                  <a:rPr lang="de-CH" dirty="0" err="1"/>
                  <a:t>factor</a:t>
                </a:r>
                <a:r>
                  <a:rPr lang="de-CH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=</m:t>
                        </m:r>
                      </m:e>
                    </m:acc>
                  </m:oMath>
                </a14:m>
                <a:r>
                  <a:rPr lang="en-GB" dirty="0"/>
                  <a:t> “How much does the cuboid shrink”</a:t>
                </a:r>
              </a:p>
            </p:txBody>
          </p:sp>
        </mc:Choice>
        <mc:Fallback xmlns="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461A8674-08E7-4D3A-A480-744CD5B2F4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667" y="4844665"/>
                <a:ext cx="5760720" cy="369332"/>
              </a:xfrm>
              <a:prstGeom prst="rect">
                <a:avLst/>
              </a:prstGeom>
              <a:blipFill>
                <a:blip r:embed="rId5"/>
                <a:stretch>
                  <a:fillRect l="-952" t="-10000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1026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EE7036-C9C8-484B-B93C-DBC80DA55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en-GB" dirty="0"/>
              <a:t>Shift factor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14298D-249E-4143-9A9C-E9215149D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07013-28BD-4FB7-9AD3-271267E3151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B0F33B-8D50-4D98-86A7-80698AD56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6E6ECF-95C6-4016-8F4F-F9B979FA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17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A2D2523-9DDD-472D-ABC8-404818DE1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19007"/>
            <a:ext cx="3156387" cy="177738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D871AAE-791D-479B-8355-00B41E872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160" y="2619007"/>
            <a:ext cx="3156387" cy="1777383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BB9DE2BB-3840-4181-BB6D-DAA658F1ECDB}"/>
              </a:ext>
            </a:extLst>
          </p:cNvPr>
          <p:cNvSpPr txBox="1"/>
          <p:nvPr/>
        </p:nvSpPr>
        <p:spPr>
          <a:xfrm>
            <a:off x="3574462" y="2149983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0.1 shift </a:t>
            </a:r>
            <a:r>
              <a:rPr lang="de-CH" dirty="0" err="1"/>
              <a:t>factor</a:t>
            </a:r>
            <a:endParaRPr lang="en-GB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0ED49FC-E141-4E44-9CA2-299AB05A9CC6}"/>
              </a:ext>
            </a:extLst>
          </p:cNvPr>
          <p:cNvSpPr txBox="1"/>
          <p:nvPr/>
        </p:nvSpPr>
        <p:spPr>
          <a:xfrm>
            <a:off x="6857300" y="2149983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0.9 shift </a:t>
            </a:r>
            <a:r>
              <a:rPr lang="de-CH" dirty="0" err="1"/>
              <a:t>factor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7E210E83-CE44-4BDE-BD6B-B1B48AF0E5CA}"/>
                  </a:ext>
                </a:extLst>
              </p:cNvPr>
              <p:cNvSpPr txBox="1"/>
              <p:nvPr/>
            </p:nvSpPr>
            <p:spPr>
              <a:xfrm>
                <a:off x="4508872" y="1367005"/>
                <a:ext cx="29034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CH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⃗"/>
                              <m:ctrlPr>
                                <a:rPr lang="de-CH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CH" sz="24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p>
                          <m:r>
                            <a:rPr lang="de-CH" sz="24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CH" sz="2400" i="1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⃗"/>
                          <m:ctrlPr>
                            <a:rPr lang="de-CH" sz="2400" i="1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CH" sz="2400" i="1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acc>
                      <m:r>
                        <a:rPr lang="de-CH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de-CH" sz="2400" b="1" i="1"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de-CH" sz="2400" i="1">
                          <a:latin typeface="Cambria Math" panose="02040503050406030204" pitchFamily="18" charset="0"/>
                        </a:rPr>
                        <m:t>⋅(</m:t>
                      </m:r>
                      <m:acc>
                        <m:accPr>
                          <m:chr m:val="⃗"/>
                          <m:ctrlPr>
                            <a:rPr lang="de-CH" sz="2400" i="1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CH" sz="2400" i="1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acc>
                      <m:r>
                        <a:rPr lang="de-CH" sz="2400" i="1"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⃗"/>
                          <m:ctrlPr>
                            <a:rPr lang="de-CH" sz="2400" i="1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CH" sz="2400" i="1">
                              <a:ln w="0"/>
                              <a:solidFill>
                                <a:schemeClr val="accent1"/>
                              </a:solidFill>
                              <a:effectLst>
                                <a:outerShdw blurRad="38100" dist="25400" dir="5400000" algn="ctr" rotWithShape="0">
                                  <a:srgbClr val="6E747A">
                                    <a:alpha val="43000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de-CH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400" dirty="0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7E210E83-CE44-4BDE-BD6B-B1B48AF0E5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8872" y="1367005"/>
                <a:ext cx="2903487" cy="461665"/>
              </a:xfrm>
              <a:prstGeom prst="rect">
                <a:avLst/>
              </a:prstGeom>
              <a:blipFill>
                <a:blip r:embed="rId4"/>
                <a:stretch>
                  <a:fillRect t="-18421" b="-1973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8E687390-DAC2-4625-8ED3-C15CE49920CB}"/>
                  </a:ext>
                </a:extLst>
              </p:cNvPr>
              <p:cNvSpPr txBox="1"/>
              <p:nvPr/>
            </p:nvSpPr>
            <p:spPr>
              <a:xfrm>
                <a:off x="3491667" y="4844665"/>
                <a:ext cx="57607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/>
                  <a:t>Shift </a:t>
                </a:r>
                <a:r>
                  <a:rPr lang="de-CH" dirty="0" err="1"/>
                  <a:t>factor</a:t>
                </a:r>
                <a:r>
                  <a:rPr lang="de-CH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=</m:t>
                        </m:r>
                      </m:e>
                    </m:acc>
                  </m:oMath>
                </a14:m>
                <a:r>
                  <a:rPr lang="en-GB" dirty="0"/>
                  <a:t> “How much does the cuboid shrink”</a:t>
                </a:r>
              </a:p>
            </p:txBody>
          </p:sp>
        </mc:Choice>
        <mc:Fallback xmlns="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8E687390-DAC2-4625-8ED3-C15CE49920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667" y="4844665"/>
                <a:ext cx="5760720" cy="369332"/>
              </a:xfrm>
              <a:prstGeom prst="rect">
                <a:avLst/>
              </a:prstGeom>
              <a:blipFill>
                <a:blip r:embed="rId5"/>
                <a:stretch>
                  <a:fillRect l="-952" t="-10000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4470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C552D66-EF6C-46D4-A9B6-CE462EE05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sz="3200" b="1" dirty="0" err="1"/>
              <a:t>Thank</a:t>
            </a:r>
            <a:r>
              <a:rPr lang="de-CH" sz="3200" b="1" dirty="0"/>
              <a:t> </a:t>
            </a:r>
            <a:r>
              <a:rPr lang="de-CH" sz="3200" b="1" dirty="0" err="1"/>
              <a:t>you</a:t>
            </a:r>
            <a:r>
              <a:rPr lang="de-CH" sz="3200" b="1" dirty="0"/>
              <a:t>!</a:t>
            </a:r>
            <a:endParaRPr lang="en-GB" sz="3200" b="1" dirty="0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09B8388-BE1E-4FFE-99F5-76BFC42ED0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170681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D44C2C-D196-41FF-B903-3C58ABE60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en-GB" dirty="0"/>
              <a:t>Microperforated Panels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45AD79-84AB-400E-BA25-1D5DB7040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54616-13A7-4EA0-9E36-EFBE2171B26D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2CD0AB-DA9A-44F3-99CE-B48C225F5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437CF2-6EA7-438B-84C5-DA4BD9177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</a:t>
            </a:fld>
            <a:endParaRPr lang="de-CH" noProof="0"/>
          </a:p>
        </p:txBody>
      </p:sp>
      <p:pic>
        <p:nvPicPr>
          <p:cNvPr id="1026" name="Picture 2" descr="LDPE And PE Micro Perforation Roller For Ad Star Machine, Rs 18500 ...">
            <a:extLst>
              <a:ext uri="{FF2B5EF4-FFF2-40B4-BE49-F238E27FC236}">
                <a16:creationId xmlns:a16="http://schemas.microsoft.com/office/drawing/2014/main" id="{EFF189E1-D228-43DE-BCE6-FB6E94595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6287" y="1299629"/>
            <a:ext cx="2217855" cy="1663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bersound micro-perforated collection - Oberflex">
            <a:extLst>
              <a:ext uri="{FF2B5EF4-FFF2-40B4-BE49-F238E27FC236}">
                <a16:creationId xmlns:a16="http://schemas.microsoft.com/office/drawing/2014/main" id="{51400268-EA7A-466B-9D76-B15CD8B297F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2158" y="3281928"/>
            <a:ext cx="2492039" cy="2492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1F3F0D84-1477-453E-A897-5C5FFC663FBF}"/>
              </a:ext>
            </a:extLst>
          </p:cNvPr>
          <p:cNvSpPr txBox="1">
            <a:spLocks/>
          </p:cNvSpPr>
          <p:nvPr/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70000" indent="-2700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14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0000" indent="-2714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CE376F58-8604-49DB-B80D-C6589838EB67}"/>
              </a:ext>
            </a:extLst>
          </p:cNvPr>
          <p:cNvSpPr txBox="1">
            <a:spLocks/>
          </p:cNvSpPr>
          <p:nvPr/>
        </p:nvSpPr>
        <p:spPr>
          <a:xfrm>
            <a:off x="884237" y="1565275"/>
            <a:ext cx="7446031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70000" indent="-2700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14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0000" indent="-2714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“Panels with a lot of very small holes”</a:t>
            </a:r>
          </a:p>
          <a:p>
            <a:endParaRPr lang="en-US" dirty="0"/>
          </a:p>
          <a:p>
            <a:r>
              <a:rPr lang="en-US" dirty="0"/>
              <a:t>Effect of </a:t>
            </a:r>
            <a:r>
              <a:rPr lang="en-US" b="1" dirty="0"/>
              <a:t>damping</a:t>
            </a:r>
            <a:r>
              <a:rPr lang="en-US" dirty="0"/>
              <a:t> </a:t>
            </a:r>
            <a:r>
              <a:rPr lang="en-US" b="1" dirty="0"/>
              <a:t>airborne</a:t>
            </a:r>
            <a:r>
              <a:rPr lang="en-US" dirty="0"/>
              <a:t> </a:t>
            </a:r>
            <a:r>
              <a:rPr lang="en-US" b="1" dirty="0"/>
              <a:t>sound</a:t>
            </a:r>
            <a:r>
              <a:rPr lang="en-US" dirty="0"/>
              <a:t> when assembled distant to a wall</a:t>
            </a:r>
          </a:p>
          <a:p>
            <a:r>
              <a:rPr lang="en-US" dirty="0"/>
              <a:t>Mass-spring-damper model, like a Helmholtz resonator</a:t>
            </a:r>
          </a:p>
          <a:p>
            <a:r>
              <a:rPr lang="en-US" dirty="0"/>
              <a:t>Cheaper than glass wool, easy montage</a:t>
            </a:r>
          </a:p>
          <a:p>
            <a:r>
              <a:rPr lang="en-US" dirty="0"/>
              <a:t>Multiple layers have very promising potential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We focus on simpler case: Single Layer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477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3B4429-95E0-4FAE-A552-B4FEEFBD3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de-CH" dirty="0"/>
              <a:t>The </a:t>
            </a:r>
            <a:r>
              <a:rPr lang="en-GB" dirty="0"/>
              <a:t>Goal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EF113C-2E07-4FB0-B25A-A0FEA5229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525831"/>
            <a:ext cx="10728325" cy="4680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“Maximize the absorption effects!”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Which properties influence it the most?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Theory by Dah-You Maa, 1950s</a:t>
            </a:r>
            <a:endParaRPr lang="de-CH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Perforation and installation can be broken down into four parameters:</a:t>
            </a:r>
          </a:p>
          <a:p>
            <a:r>
              <a:rPr lang="en-GB" dirty="0"/>
              <a:t>Hole diameter</a:t>
            </a:r>
            <a:endParaRPr lang="de-CH" dirty="0"/>
          </a:p>
          <a:p>
            <a:r>
              <a:rPr lang="de-CH" dirty="0"/>
              <a:t>Hole </a:t>
            </a:r>
            <a:r>
              <a:rPr lang="de-CH" dirty="0" err="1"/>
              <a:t>frequency</a:t>
            </a:r>
            <a:r>
              <a:rPr lang="de-CH" dirty="0"/>
              <a:t>/</a:t>
            </a:r>
            <a:r>
              <a:rPr lang="de-CH" dirty="0" err="1"/>
              <a:t>distance</a:t>
            </a:r>
            <a:endParaRPr lang="de-CH" dirty="0"/>
          </a:p>
          <a:p>
            <a:r>
              <a:rPr lang="de-CH" dirty="0" err="1"/>
              <a:t>Thickness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panel</a:t>
            </a:r>
            <a:endParaRPr lang="de-CH" dirty="0"/>
          </a:p>
          <a:p>
            <a:r>
              <a:rPr lang="de-CH" dirty="0" err="1"/>
              <a:t>Distance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wall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de-CH" dirty="0"/>
          </a:p>
          <a:p>
            <a:pPr lvl="1">
              <a:buFont typeface="Wingdings" panose="05000000000000000000" pitchFamily="2" charset="2"/>
              <a:buChar char="§"/>
            </a:pPr>
            <a:endParaRPr lang="de-CH" dirty="0"/>
          </a:p>
          <a:p>
            <a:pPr lvl="1">
              <a:buFont typeface="Wingdings" panose="05000000000000000000" pitchFamily="2" charset="2"/>
              <a:buChar char="§"/>
            </a:pPr>
            <a:endParaRPr lang="de-CH" dirty="0"/>
          </a:p>
          <a:p>
            <a:pPr marL="266700" lvl="1" indent="0">
              <a:buNone/>
            </a:pPr>
            <a:endParaRPr lang="de-CH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ED693B-798B-4299-B1C8-BBBE6F992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07013-28BD-4FB7-9AD3-271267E3151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9263705-F0A0-4F37-B0BD-7218EDEE6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08E44B-4E8A-44AE-8AC5-900AC263C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</a:t>
            </a:fld>
            <a:endParaRPr lang="de-CH" noProof="0"/>
          </a:p>
        </p:txBody>
      </p:sp>
      <p:pic>
        <p:nvPicPr>
          <p:cNvPr id="8" name="Grafik 7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5D02AE4C-F8CA-400B-A81B-1B9FD2BD1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459" y="2157046"/>
            <a:ext cx="2729233" cy="363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26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B7AAF9-56DF-4A14-9EDC-18B22013C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de-CH" dirty="0"/>
              <a:t>Microperforation </a:t>
            </a:r>
            <a:r>
              <a:rPr lang="de-CH" dirty="0" err="1"/>
              <a:t>as</a:t>
            </a:r>
            <a:r>
              <a:rPr lang="de-CH" dirty="0"/>
              <a:t> an </a:t>
            </a:r>
            <a:r>
              <a:rPr lang="de-CH" dirty="0" err="1"/>
              <a:t>Optimization</a:t>
            </a:r>
            <a:r>
              <a:rPr lang="de-CH" dirty="0"/>
              <a:t> Problem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10C671-C417-44A6-ABAF-769DB57B06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31837" y="1412875"/>
                <a:ext cx="7232587" cy="4680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CH" b="1" dirty="0"/>
                  <a:t>We </a:t>
                </a:r>
                <a:r>
                  <a:rPr lang="de-CH" b="1" dirty="0" err="1"/>
                  <a:t>have</a:t>
                </a:r>
                <a:r>
                  <a:rPr lang="de-CH" b="1" dirty="0"/>
                  <a:t>:</a:t>
                </a:r>
              </a:p>
              <a:p>
                <a:r>
                  <a:rPr lang="de-CH" dirty="0" err="1"/>
                  <a:t>Four</a:t>
                </a:r>
                <a:r>
                  <a:rPr lang="de-CH" dirty="0"/>
                  <a:t> </a:t>
                </a:r>
                <a:r>
                  <a:rPr lang="de-CH" dirty="0" err="1"/>
                  <a:t>parameters</a:t>
                </a:r>
                <a:r>
                  <a:rPr lang="de-CH" dirty="0"/>
                  <a:t> </a:t>
                </a:r>
                <a:r>
                  <a:rPr lang="de-CH" dirty="0" err="1"/>
                  <a:t>to</a:t>
                </a:r>
                <a:r>
                  <a:rPr lang="de-CH" dirty="0"/>
                  <a:t> </a:t>
                </a:r>
                <a:r>
                  <a:rPr lang="de-CH" dirty="0" err="1"/>
                  <a:t>play</a:t>
                </a:r>
                <a:r>
                  <a:rPr lang="de-CH" dirty="0"/>
                  <a:t> </a:t>
                </a:r>
                <a:r>
                  <a:rPr lang="de-CH" dirty="0" err="1"/>
                  <a:t>around</a:t>
                </a:r>
                <a:r>
                  <a:rPr lang="de-CH" dirty="0"/>
                  <a:t> </a:t>
                </a:r>
                <a:r>
                  <a:rPr lang="de-CH" dirty="0" err="1"/>
                  <a:t>with</a:t>
                </a:r>
                <a:endParaRPr lang="de-CH" dirty="0"/>
              </a:p>
              <a:p>
                <a:r>
                  <a:rPr lang="de-CH" dirty="0" err="1"/>
                  <a:t>No</a:t>
                </a:r>
                <a:r>
                  <a:rPr lang="de-CH" dirty="0"/>
                  <a:t> </a:t>
                </a:r>
                <a:r>
                  <a:rPr lang="de-CH" dirty="0" err="1"/>
                  <a:t>clear</a:t>
                </a:r>
                <a:r>
                  <a:rPr lang="de-CH" dirty="0"/>
                  <a:t> </a:t>
                </a:r>
                <a:r>
                  <a:rPr lang="de-CH" dirty="0" err="1"/>
                  <a:t>correlation</a:t>
                </a:r>
                <a:r>
                  <a:rPr lang="de-CH" dirty="0"/>
                  <a:t> </a:t>
                </a:r>
                <a:r>
                  <a:rPr lang="de-CH" dirty="0" err="1"/>
                  <a:t>between</a:t>
                </a:r>
                <a:r>
                  <a:rPr lang="de-CH" dirty="0"/>
                  <a:t> </a:t>
                </a:r>
                <a:r>
                  <a:rPr lang="de-CH" dirty="0" err="1"/>
                  <a:t>parameters</a:t>
                </a:r>
                <a:endParaRPr lang="de-CH" dirty="0"/>
              </a:p>
              <a:p>
                <a:r>
                  <a:rPr lang="de-CH" dirty="0"/>
                  <a:t>Approximation </a:t>
                </a:r>
                <a:r>
                  <a:rPr lang="de-CH" dirty="0" err="1"/>
                  <a:t>by</a:t>
                </a:r>
                <a:r>
                  <a:rPr lang="de-CH" dirty="0"/>
                  <a:t> </a:t>
                </a:r>
                <a:r>
                  <a:rPr lang="de-CH" dirty="0" err="1"/>
                  <a:t>Dah-You</a:t>
                </a:r>
                <a:r>
                  <a:rPr lang="de-CH" dirty="0"/>
                  <a:t> </a:t>
                </a:r>
                <a:r>
                  <a:rPr lang="de-CH" dirty="0" err="1"/>
                  <a:t>Maa</a:t>
                </a:r>
                <a:r>
                  <a:rPr lang="de-CH" dirty="0"/>
                  <a:t>:  </a:t>
                </a:r>
                <a14:m>
                  <m:oMath xmlns:m="http://schemas.openxmlformats.org/officeDocument/2006/math">
                    <m:r>
                      <a:rPr lang="de-CH" i="1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ctrlPr>
                          <a:rPr lang="de-CH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de-CH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  <m:r>
                          <a:rPr lang="de-CH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CH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</m:oMath>
                </a14:m>
                <a:endParaRPr lang="de-CH" dirty="0"/>
              </a:p>
              <a:p>
                <a:endParaRPr lang="de-CH" dirty="0"/>
              </a:p>
              <a:p>
                <a:pPr marL="0" indent="0">
                  <a:buNone/>
                </a:pPr>
                <a:r>
                  <a:rPr lang="de-CH" b="1" dirty="0" err="1"/>
                  <a:t>We</a:t>
                </a:r>
                <a:r>
                  <a:rPr lang="de-CH" b="1" dirty="0"/>
                  <a:t> </a:t>
                </a:r>
                <a:r>
                  <a:rPr lang="de-CH" b="1" dirty="0" err="1"/>
                  <a:t>want</a:t>
                </a:r>
                <a:r>
                  <a:rPr lang="de-CH" b="1" dirty="0"/>
                  <a:t>:</a:t>
                </a:r>
              </a:p>
              <a:p>
                <a:r>
                  <a:rPr lang="de-CH" dirty="0" err="1"/>
                  <a:t>Choose</a:t>
                </a:r>
                <a:r>
                  <a:rPr lang="de-CH" dirty="0"/>
                  <a:t> </a:t>
                </a:r>
                <a:r>
                  <a:rPr lang="de-CH" dirty="0" err="1"/>
                  <a:t>bounds</a:t>
                </a:r>
                <a:r>
                  <a:rPr lang="de-CH" dirty="0"/>
                  <a:t> </a:t>
                </a:r>
                <a:r>
                  <a:rPr lang="de-CH" dirty="0" err="1"/>
                  <a:t>for</a:t>
                </a:r>
                <a:r>
                  <a:rPr lang="de-CH" dirty="0"/>
                  <a:t> </a:t>
                </a:r>
                <a:r>
                  <a:rPr lang="de-CH" dirty="0" err="1"/>
                  <a:t>the</a:t>
                </a:r>
                <a:r>
                  <a:rPr lang="de-CH" dirty="0"/>
                  <a:t> </a:t>
                </a:r>
                <a:r>
                  <a:rPr lang="de-CH" dirty="0" err="1"/>
                  <a:t>parameters</a:t>
                </a:r>
                <a:r>
                  <a:rPr lang="de-CH" dirty="0"/>
                  <a:t> (e. g. an </a:t>
                </a:r>
                <a:r>
                  <a:rPr lang="de-CH" dirty="0" err="1"/>
                  <a:t>existing</a:t>
                </a:r>
                <a:r>
                  <a:rPr lang="de-CH" dirty="0"/>
                  <a:t> </a:t>
                </a:r>
                <a:r>
                  <a:rPr lang="de-CH" dirty="0" err="1"/>
                  <a:t>needle</a:t>
                </a:r>
                <a:r>
                  <a:rPr lang="de-CH" dirty="0"/>
                  <a:t> </a:t>
                </a:r>
                <a:r>
                  <a:rPr lang="de-CH" dirty="0" err="1"/>
                  <a:t>roller</a:t>
                </a:r>
                <a:r>
                  <a:rPr lang="de-CH" dirty="0"/>
                  <a:t>)</a:t>
                </a:r>
              </a:p>
              <a:p>
                <a:r>
                  <a:rPr lang="en-GB" dirty="0"/>
                  <a:t>Pick frequencies to maximize absorption for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:r>
                  <a:rPr lang="en-GB" dirty="0">
                    <a:sym typeface="Wingdings" panose="05000000000000000000" pitchFamily="2" charset="2"/>
                  </a:rPr>
                  <a:t> </a:t>
                </a:r>
                <a:r>
                  <a:rPr lang="en-GB" b="1" dirty="0">
                    <a:sym typeface="Wingdings" panose="05000000000000000000" pitchFamily="2" charset="2"/>
                  </a:rPr>
                  <a:t>Software computes optimal parameters</a:t>
                </a:r>
                <a:endParaRPr lang="en-GB" b="1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10C671-C417-44A6-ABAF-769DB57B06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1837" y="1412875"/>
                <a:ext cx="7232587" cy="4680000"/>
              </a:xfrm>
              <a:blipFill>
                <a:blip r:embed="rId3"/>
                <a:stretch>
                  <a:fillRect l="-1938" t="-169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BDA8CA-54A0-4B07-848A-A69F8953D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CA974-FE1E-4430-AF9B-102A6A6B56E3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75269C-3DAF-4F50-B5EA-6EE4FC83A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9A8E84-688C-4206-980D-5B935135F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065074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93EF81-F8DF-4CEB-BC91-730FBF9D2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solution</a:t>
            </a:r>
            <a:r>
              <a:rPr lang="de-CH" dirty="0"/>
              <a:t>?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DC848C5A-F29A-404F-A420-8B23E4FE90C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31837" y="1412875"/>
                <a:ext cx="7539708" cy="4680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CH" dirty="0"/>
                  <a:t>Solution </a:t>
                </a:r>
                <a:r>
                  <a:rPr lang="de-CH" dirty="0" err="1"/>
                  <a:t>is</a:t>
                </a:r>
                <a:r>
                  <a:rPr lang="de-CH" dirty="0"/>
                  <a:t> </a:t>
                </a:r>
                <a:r>
                  <a:rPr lang="de-CH" dirty="0" err="1"/>
                  <a:t>described</a:t>
                </a:r>
                <a:r>
                  <a:rPr lang="de-CH" dirty="0"/>
                  <a:t> </a:t>
                </a:r>
                <a:r>
                  <a:rPr lang="de-CH" dirty="0" err="1"/>
                  <a:t>by</a:t>
                </a:r>
                <a:r>
                  <a:rPr lang="de-CH" dirty="0"/>
                  <a:t> </a:t>
                </a:r>
                <a:r>
                  <a:rPr lang="de-CH" dirty="0" err="1"/>
                  <a:t>four</a:t>
                </a:r>
                <a:r>
                  <a:rPr lang="de-CH" dirty="0"/>
                  <a:t> real </a:t>
                </a:r>
                <a:r>
                  <a:rPr lang="de-CH" dirty="0" err="1"/>
                  <a:t>numbers</a:t>
                </a:r>
                <a:endParaRPr lang="de-CH" dirty="0"/>
              </a:p>
              <a:p>
                <a:pPr marL="0" indent="0">
                  <a:buNone/>
                </a:pPr>
                <a:r>
                  <a:rPr lang="de-CH" dirty="0"/>
                  <a:t>The </a:t>
                </a:r>
                <a:r>
                  <a:rPr lang="de-CH" dirty="0" err="1"/>
                  <a:t>search</a:t>
                </a:r>
                <a:r>
                  <a:rPr lang="de-CH" dirty="0"/>
                  <a:t> space </a:t>
                </a:r>
                <a:r>
                  <a:rPr lang="de-CH" dirty="0" err="1"/>
                  <a:t>is</a:t>
                </a:r>
                <a:r>
                  <a:rPr lang="de-CH" dirty="0"/>
                  <a:t> </a:t>
                </a:r>
                <a:r>
                  <a:rPr lang="de-CH" b="1" dirty="0" err="1"/>
                  <a:t>spanned</a:t>
                </a:r>
                <a:r>
                  <a:rPr lang="de-CH" b="1" dirty="0"/>
                  <a:t> by </a:t>
                </a:r>
                <a:r>
                  <a:rPr lang="de-CH" b="1" dirty="0" err="1"/>
                  <a:t>the</a:t>
                </a:r>
                <a:r>
                  <a:rPr lang="de-CH" b="1" dirty="0"/>
                  <a:t> </a:t>
                </a:r>
                <a:r>
                  <a:rPr lang="de-CH" b="1" dirty="0" err="1"/>
                  <a:t>upper</a:t>
                </a:r>
                <a:r>
                  <a:rPr lang="de-CH" b="1" dirty="0"/>
                  <a:t> and </a:t>
                </a:r>
                <a:r>
                  <a:rPr lang="de-CH" b="1" dirty="0" err="1"/>
                  <a:t>lower</a:t>
                </a:r>
                <a:r>
                  <a:rPr lang="de-CH" b="1" dirty="0"/>
                  <a:t> </a:t>
                </a:r>
                <a:r>
                  <a:rPr lang="de-CH" b="1" dirty="0" err="1"/>
                  <a:t>bounds</a:t>
                </a:r>
                <a:br>
                  <a:rPr lang="de-CH" dirty="0"/>
                </a:br>
                <a:r>
                  <a:rPr lang="de-CH" i="1" dirty="0"/>
                  <a:t>(</a:t>
                </a:r>
                <a:r>
                  <a:rPr lang="de-CH" i="1" dirty="0" err="1"/>
                  <a:t>while</a:t>
                </a:r>
                <a:r>
                  <a:rPr lang="de-CH" i="1" dirty="0"/>
                  <a:t> </a:t>
                </a:r>
                <a:r>
                  <a:rPr lang="de-CH" i="1" dirty="0" err="1"/>
                  <a:t>respecting</a:t>
                </a:r>
                <a:r>
                  <a:rPr lang="de-CH" i="1" dirty="0"/>
                  <a:t> </a:t>
                </a:r>
                <a:r>
                  <a:rPr lang="de-CH" i="1" dirty="0" err="1"/>
                  <a:t>the</a:t>
                </a:r>
                <a:r>
                  <a:rPr lang="de-CH" i="1" dirty="0"/>
                  <a:t> </a:t>
                </a:r>
                <a14:m>
                  <m:oMath xmlns:m="http://schemas.openxmlformats.org/officeDocument/2006/math">
                    <m:r>
                      <a:rPr lang="de-CH" i="1" dirty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de-CH" i="1" dirty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de-CH" i="1" dirty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de-CH" i="1" dirty="0"/>
                  <a:t> </a:t>
                </a:r>
                <a:r>
                  <a:rPr lang="de-CH" i="1" dirty="0" err="1"/>
                  <a:t>constraint</a:t>
                </a:r>
                <a:r>
                  <a:rPr lang="de-CH" i="1" dirty="0"/>
                  <a:t>)</a:t>
                </a:r>
              </a:p>
              <a:p>
                <a:pPr marL="0" indent="0">
                  <a:buNone/>
                </a:pPr>
                <a:endParaRPr lang="de-CH" i="1" dirty="0"/>
              </a:p>
              <a:p>
                <a:pPr marL="0" indent="0">
                  <a:buNone/>
                </a:pPr>
                <a:r>
                  <a:rPr lang="de-CH" dirty="0"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𝒔</m:t>
                        </m:r>
                      </m:sub>
                    </m:sSub>
                    <m:r>
                      <a:rPr lang="de-CH" b="1" i="1" smtClean="0">
                        <a:latin typeface="Cambria Math" panose="02040503050406030204" pitchFamily="18" charset="0"/>
                      </a:rPr>
                      <m:t>⊂</m:t>
                    </m:r>
                    <m:sSup>
                      <m:sSup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𝟒</m:t>
                        </m:r>
                      </m:sup>
                    </m:sSup>
                  </m:oMath>
                </a14:m>
                <a:endParaRPr lang="de-CH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DC848C5A-F29A-404F-A420-8B23E4FE90C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1837" y="1412875"/>
                <a:ext cx="7539708" cy="4680000"/>
              </a:xfrm>
              <a:blipFill>
                <a:blip r:embed="rId2"/>
                <a:stretch>
                  <a:fillRect l="-1859" t="-169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C8B3A9-CE1C-4DC2-91D9-D82D6A6D2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F0640-2548-435B-8EE6-EB90F35BE742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D4EC21-190B-4C84-B062-5FF1096D7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CD9849B-556A-472B-AF90-81A80E72D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5</a:t>
            </a:fld>
            <a:endParaRPr lang="de-CH" noProof="0"/>
          </a:p>
        </p:txBody>
      </p:sp>
      <p:pic>
        <p:nvPicPr>
          <p:cNvPr id="8" name="Grafik 7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B24C9F1D-ECEE-435A-92E7-BC04BB41AE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352" y="1023190"/>
            <a:ext cx="2729233" cy="363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347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494F0D7-2B63-4D30-A27B-FC38336449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31837" y="1412875"/>
                <a:ext cx="10728325" cy="4680000"/>
              </a:xfrm>
            </p:spPr>
            <p:txBody>
              <a:bodyPr/>
              <a:lstStyle/>
              <a:p>
                <a:r>
                  <a:rPr lang="en-US" dirty="0"/>
                  <a:t>Compute the absorption curve for all “</a:t>
                </a:r>
                <a:r>
                  <a:rPr lang="en-US" dirty="0" err="1"/>
                  <a:t>Terz</a:t>
                </a:r>
                <a:r>
                  <a:rPr lang="en-US" dirty="0"/>
                  <a:t>” frequencies</a:t>
                </a:r>
              </a:p>
              <a:p>
                <a:r>
                  <a:rPr lang="en-US" dirty="0"/>
                  <a:t>The user chose a set of </a:t>
                </a:r>
                <a:r>
                  <a:rPr lang="en-US" b="1" dirty="0"/>
                  <a:t>frequencies </a:t>
                </a:r>
                <a14:m>
                  <m:oMath xmlns:m="http://schemas.openxmlformats.org/officeDocument/2006/math">
                    <m:r>
                      <a:rPr lang="de-CH" b="1" i="0" smtClean="0">
                        <a:latin typeface="Cambria Math" panose="02040503050406030204" pitchFamily="18" charset="0"/>
                      </a:rPr>
                      <m:t>𝐒</m:t>
                    </m:r>
                  </m:oMath>
                </a14:m>
                <a:r>
                  <a:rPr lang="en-US" dirty="0"/>
                  <a:t> for which to maximize the absorption</a:t>
                </a:r>
              </a:p>
              <a:p>
                <a:r>
                  <a:rPr lang="en-US" b="1" dirty="0"/>
                  <a:t>Problem:</a:t>
                </a:r>
                <a:r>
                  <a:rPr lang="en-US" b="1" dirty="0">
                    <a:sym typeface="Wingdings" panose="05000000000000000000" pitchFamily="2" charset="2"/>
                  </a:rPr>
                  <a:t> </a:t>
                </a:r>
                <a:r>
                  <a:rPr lang="en-US" dirty="0">
                    <a:sym typeface="Wingdings" panose="05000000000000000000" pitchFamily="2" charset="2"/>
                  </a:rPr>
                  <a:t>“hilly” absorption curves change sound character of the room</a:t>
                </a:r>
              </a:p>
              <a:p>
                <a:pPr marL="0" indent="0">
                  <a:buNone/>
                </a:pPr>
                <a:r>
                  <a:rPr lang="en-US" dirty="0">
                    <a:sym typeface="Wingdings" panose="05000000000000000000" pitchFamily="2" charset="2"/>
                  </a:rPr>
                  <a:t> Introduce </a:t>
                </a:r>
                <a:r>
                  <a:rPr lang="en-US" dirty="0"/>
                  <a:t>factor </a:t>
                </a:r>
                <a14:m>
                  <m:oMath xmlns:m="http://schemas.openxmlformats.org/officeDocument/2006/math">
                    <m:r>
                      <a:rPr lang="de-CH" b="1" i="1">
                        <a:latin typeface="Cambria Math" panose="02040503050406030204" pitchFamily="18" charset="0"/>
                      </a:rPr>
                      <m:t>𝒗</m:t>
                    </m:r>
                  </m:oMath>
                </a14:m>
                <a:r>
                  <a:rPr lang="en-US" dirty="0"/>
                  <a:t> to </a:t>
                </a:r>
                <a:r>
                  <a:rPr lang="en-US" b="1" dirty="0"/>
                  <a:t>punish variance</a:t>
                </a:r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>
                  <a:sym typeface="Wingdings" panose="05000000000000000000" pitchFamily="2" charset="2"/>
                </a:endParaRPr>
              </a:p>
              <a:p>
                <a:pPr marL="266700" lvl="1" indent="0">
                  <a:buNone/>
                </a:pPr>
                <a:endParaRPr lang="en-US" dirty="0">
                  <a:sym typeface="Wingdings" panose="05000000000000000000" pitchFamily="2" charset="2"/>
                </a:endParaRPr>
              </a:p>
              <a:p>
                <a:pPr marL="266700" lvl="1" indent="0">
                  <a:buNone/>
                </a:pPr>
                <a:endParaRPr lang="de-CH" dirty="0"/>
              </a:p>
              <a:p>
                <a:pPr marL="266700" lvl="1" indent="0">
                  <a:buNone/>
                </a:pPr>
                <a:endParaRPr lang="en-US" dirty="0"/>
              </a:p>
              <a:p>
                <a:pPr marL="266700" lvl="1" indent="0">
                  <a:buNone/>
                </a:pPr>
                <a:endParaRPr lang="en-US" dirty="0"/>
              </a:p>
              <a:p>
                <a:pPr marL="266700" lvl="1" indent="0">
                  <a:buNone/>
                </a:pPr>
                <a:endParaRPr lang="en-US" dirty="0"/>
              </a:p>
              <a:p>
                <a:pPr marL="266700" lvl="1" indent="0">
                  <a:buNone/>
                </a:pPr>
                <a:endParaRPr lang="en-US" dirty="0"/>
              </a:p>
              <a:p>
                <a:pPr marL="266700" lvl="1" indent="0">
                  <a:buNone/>
                </a:pPr>
                <a:endParaRPr lang="en-US" dirty="0"/>
              </a:p>
              <a:p>
                <a:pPr marL="266700" lvl="1" indent="0">
                  <a:buNone/>
                </a:pPr>
                <a:endParaRPr lang="en-US" dirty="0"/>
              </a:p>
              <a:p>
                <a:pPr marL="266700" lvl="1" indent="0">
                  <a:buNone/>
                </a:pPr>
                <a:endParaRPr lang="en-US" dirty="0"/>
              </a:p>
              <a:p>
                <a:pPr marL="266700" lvl="1" indent="0">
                  <a:buNone/>
                </a:pPr>
                <a:endParaRPr lang="en-US" dirty="0"/>
              </a:p>
              <a:p>
                <a:pPr marL="266700" lvl="1" indent="0">
                  <a:buNone/>
                </a:pPr>
                <a:endParaRPr lang="en-US" dirty="0"/>
              </a:p>
              <a:p>
                <a:pPr marL="266700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494F0D7-2B63-4D30-A27B-FC38336449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1837" y="1412875"/>
                <a:ext cx="10728325" cy="4680000"/>
              </a:xfrm>
              <a:blipFill>
                <a:blip r:embed="rId3"/>
                <a:stretch>
                  <a:fillRect l="-1307" t="-169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el 1">
            <a:extLst>
              <a:ext uri="{FF2B5EF4-FFF2-40B4-BE49-F238E27FC236}">
                <a16:creationId xmlns:a16="http://schemas.microsoft.com/office/drawing/2014/main" id="{6CE208CA-F771-4FF4-950E-C79E43A3F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55737"/>
            <a:ext cx="10728325" cy="900000"/>
          </a:xfrm>
        </p:spPr>
        <p:txBody>
          <a:bodyPr/>
          <a:lstStyle/>
          <a:p>
            <a:br>
              <a:rPr lang="de-CH" dirty="0"/>
            </a:b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i="1" dirty="0" err="1"/>
              <a:t>good</a:t>
            </a:r>
            <a:r>
              <a:rPr lang="de-CH" dirty="0"/>
              <a:t> </a:t>
            </a:r>
            <a:r>
              <a:rPr lang="de-CH" dirty="0" err="1"/>
              <a:t>solution</a:t>
            </a:r>
            <a:r>
              <a:rPr lang="de-CH" dirty="0"/>
              <a:t>?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EBB150-E223-4D73-901E-0FEBA62F8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48369-265B-40B8-81FF-14A99D7939A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778184-F979-4D3C-808A-502C2C2BA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B936874-C62E-474E-B2EA-32E3049F1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6</a:t>
            </a:fld>
            <a:endParaRPr lang="de-CH" noProof="0"/>
          </a:p>
        </p:txBody>
      </p:sp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1BA89F54-0D60-4AB9-9D78-0CD69C022AC5}"/>
              </a:ext>
            </a:extLst>
          </p:cNvPr>
          <p:cNvGrpSpPr/>
          <p:nvPr/>
        </p:nvGrpSpPr>
        <p:grpSpPr>
          <a:xfrm>
            <a:off x="3218156" y="3353364"/>
            <a:ext cx="4353544" cy="2521107"/>
            <a:chOff x="2771838" y="3288049"/>
            <a:chExt cx="4353544" cy="252110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feld 15">
                  <a:extLst>
                    <a:ext uri="{FF2B5EF4-FFF2-40B4-BE49-F238E27FC236}">
                      <a16:creationId xmlns:a16="http://schemas.microsoft.com/office/drawing/2014/main" id="{49E22CDE-E394-49A2-9167-FC9F019AFC1B}"/>
                    </a:ext>
                  </a:extLst>
                </p:cNvPr>
                <p:cNvSpPr txBox="1"/>
                <p:nvPr/>
              </p:nvSpPr>
              <p:spPr>
                <a:xfrm>
                  <a:off x="6512823" y="5439824"/>
                  <a:ext cx="61255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oMath>
                    </m:oMathPara>
                  </a14:m>
                  <a:endParaRPr lang="de-CH" b="0" dirty="0"/>
                </a:p>
              </p:txBody>
            </p:sp>
          </mc:Choice>
          <mc:Fallback xmlns="">
            <p:sp>
              <p:nvSpPr>
                <p:cNvPr id="16" name="Textfeld 15">
                  <a:extLst>
                    <a:ext uri="{FF2B5EF4-FFF2-40B4-BE49-F238E27FC236}">
                      <a16:creationId xmlns:a16="http://schemas.microsoft.com/office/drawing/2014/main" id="{49E22CDE-E394-49A2-9167-FC9F019AFC1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12823" y="5439824"/>
                  <a:ext cx="612559" cy="369332"/>
                </a:xfrm>
                <a:prstGeom prst="rect">
                  <a:avLst/>
                </a:prstGeom>
                <a:blipFill>
                  <a:blip r:embed="rId4"/>
                  <a:stretch>
                    <a:fillRect b="-14754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" name="Gerade Verbindung mit Pfeil 7">
              <a:extLst>
                <a:ext uri="{FF2B5EF4-FFF2-40B4-BE49-F238E27FC236}">
                  <a16:creationId xmlns:a16="http://schemas.microsoft.com/office/drawing/2014/main" id="{3472440D-D565-4D8F-B38A-ADD9E0CE97AD}"/>
                </a:ext>
              </a:extLst>
            </p:cNvPr>
            <p:cNvCxnSpPr>
              <a:cxnSpLocks/>
            </p:cNvCxnSpPr>
            <p:nvPr/>
          </p:nvCxnSpPr>
          <p:spPr>
            <a:xfrm>
              <a:off x="3260110" y="5415376"/>
              <a:ext cx="355899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mit Pfeil 8">
              <a:extLst>
                <a:ext uri="{FF2B5EF4-FFF2-40B4-BE49-F238E27FC236}">
                  <a16:creationId xmlns:a16="http://schemas.microsoft.com/office/drawing/2014/main" id="{56F8BE95-1704-4715-A4E3-E1A4948AA0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70467" y="3288049"/>
              <a:ext cx="0" cy="212732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feld 14">
                  <a:extLst>
                    <a:ext uri="{FF2B5EF4-FFF2-40B4-BE49-F238E27FC236}">
                      <a16:creationId xmlns:a16="http://schemas.microsoft.com/office/drawing/2014/main" id="{A78E3FCE-C8BB-4F40-BC9B-D8AD030D5E6D}"/>
                    </a:ext>
                  </a:extLst>
                </p:cNvPr>
                <p:cNvSpPr txBox="1"/>
                <p:nvPr/>
              </p:nvSpPr>
              <p:spPr>
                <a:xfrm>
                  <a:off x="2771838" y="3509574"/>
                  <a:ext cx="61255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oMath>
                    </m:oMathPara>
                  </a14:m>
                  <a:endParaRPr lang="de-CH" b="0" dirty="0"/>
                </a:p>
              </p:txBody>
            </p:sp>
          </mc:Choice>
          <mc:Fallback xmlns="">
            <p:sp>
              <p:nvSpPr>
                <p:cNvPr id="15" name="Textfeld 14">
                  <a:extLst>
                    <a:ext uri="{FF2B5EF4-FFF2-40B4-BE49-F238E27FC236}">
                      <a16:creationId xmlns:a16="http://schemas.microsoft.com/office/drawing/2014/main" id="{A78E3FCE-C8BB-4F40-BC9B-D8AD030D5E6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71838" y="3509574"/>
                  <a:ext cx="612559" cy="3693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D14AA283-3E23-4CE9-88DF-915C27FBBB01}"/>
                </a:ext>
              </a:extLst>
            </p:cNvPr>
            <p:cNvCxnSpPr/>
            <p:nvPr/>
          </p:nvCxnSpPr>
          <p:spPr>
            <a:xfrm>
              <a:off x="4462081" y="4952065"/>
              <a:ext cx="1345920" cy="0"/>
            </a:xfrm>
            <a:prstGeom prst="straightConnector1">
              <a:avLst/>
            </a:prstGeom>
            <a:ln w="38100">
              <a:solidFill>
                <a:schemeClr val="accent1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4DB4FF32-9880-4E13-820E-59BC7C039B70}"/>
                </a:ext>
              </a:extLst>
            </p:cNvPr>
            <p:cNvSpPr txBox="1"/>
            <p:nvPr/>
          </p:nvSpPr>
          <p:spPr>
            <a:xfrm>
              <a:off x="4965764" y="4989946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S</a:t>
              </a:r>
              <a:endParaRPr lang="en-GB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</p:grpSp>
      <p:sp>
        <p:nvSpPr>
          <p:cNvPr id="71" name="Freihandform: Form 70">
            <a:extLst>
              <a:ext uri="{FF2B5EF4-FFF2-40B4-BE49-F238E27FC236}">
                <a16:creationId xmlns:a16="http://schemas.microsoft.com/office/drawing/2014/main" id="{EE43331A-711D-4F68-B715-C0E0CE3F4739}"/>
              </a:ext>
            </a:extLst>
          </p:cNvPr>
          <p:cNvSpPr/>
          <p:nvPr/>
        </p:nvSpPr>
        <p:spPr>
          <a:xfrm>
            <a:off x="3706428" y="3422170"/>
            <a:ext cx="3424630" cy="2058521"/>
          </a:xfrm>
          <a:custGeom>
            <a:avLst/>
            <a:gdLst>
              <a:gd name="connsiteX0" fmla="*/ 0 w 1482571"/>
              <a:gd name="connsiteY0" fmla="*/ 889801 h 898679"/>
              <a:gd name="connsiteX1" fmla="*/ 292963 w 1482571"/>
              <a:gd name="connsiteY1" fmla="*/ 658982 h 898679"/>
              <a:gd name="connsiteX2" fmla="*/ 435006 w 1482571"/>
              <a:gd name="connsiteY2" fmla="*/ 28667 h 898679"/>
              <a:gd name="connsiteX3" fmla="*/ 541538 w 1482571"/>
              <a:gd name="connsiteY3" fmla="*/ 650104 h 898679"/>
              <a:gd name="connsiteX4" fmla="*/ 594804 w 1482571"/>
              <a:gd name="connsiteY4" fmla="*/ 19790 h 898679"/>
              <a:gd name="connsiteX5" fmla="*/ 736846 w 1482571"/>
              <a:gd name="connsiteY5" fmla="*/ 303875 h 898679"/>
              <a:gd name="connsiteX6" fmla="*/ 807868 w 1482571"/>
              <a:gd name="connsiteY6" fmla="*/ 10912 h 898679"/>
              <a:gd name="connsiteX7" fmla="*/ 905522 w 1482571"/>
              <a:gd name="connsiteY7" fmla="*/ 774392 h 898679"/>
              <a:gd name="connsiteX8" fmla="*/ 1065320 w 1482571"/>
              <a:gd name="connsiteY8" fmla="*/ 10912 h 898679"/>
              <a:gd name="connsiteX9" fmla="*/ 1180730 w 1482571"/>
              <a:gd name="connsiteY9" fmla="*/ 516939 h 898679"/>
              <a:gd name="connsiteX10" fmla="*/ 1393794 w 1482571"/>
              <a:gd name="connsiteY10" fmla="*/ 250609 h 898679"/>
              <a:gd name="connsiteX11" fmla="*/ 1482571 w 1482571"/>
              <a:gd name="connsiteY11" fmla="*/ 898679 h 898679"/>
              <a:gd name="connsiteX0" fmla="*/ 0 w 1482571"/>
              <a:gd name="connsiteY0" fmla="*/ 881072 h 889950"/>
              <a:gd name="connsiteX1" fmla="*/ 292963 w 1482571"/>
              <a:gd name="connsiteY1" fmla="*/ 650253 h 889950"/>
              <a:gd name="connsiteX2" fmla="*/ 435006 w 1482571"/>
              <a:gd name="connsiteY2" fmla="*/ 19938 h 889950"/>
              <a:gd name="connsiteX3" fmla="*/ 541538 w 1482571"/>
              <a:gd name="connsiteY3" fmla="*/ 641375 h 889950"/>
              <a:gd name="connsiteX4" fmla="*/ 594804 w 1482571"/>
              <a:gd name="connsiteY4" fmla="*/ 11061 h 889950"/>
              <a:gd name="connsiteX5" fmla="*/ 736846 w 1482571"/>
              <a:gd name="connsiteY5" fmla="*/ 295146 h 889950"/>
              <a:gd name="connsiteX6" fmla="*/ 807868 w 1482571"/>
              <a:gd name="connsiteY6" fmla="*/ 2183 h 889950"/>
              <a:gd name="connsiteX7" fmla="*/ 941641 w 1482571"/>
              <a:gd name="connsiteY7" fmla="*/ 312704 h 889950"/>
              <a:gd name="connsiteX8" fmla="*/ 1065320 w 1482571"/>
              <a:gd name="connsiteY8" fmla="*/ 2183 h 889950"/>
              <a:gd name="connsiteX9" fmla="*/ 1180730 w 1482571"/>
              <a:gd name="connsiteY9" fmla="*/ 508210 h 889950"/>
              <a:gd name="connsiteX10" fmla="*/ 1393794 w 1482571"/>
              <a:gd name="connsiteY10" fmla="*/ 241880 h 889950"/>
              <a:gd name="connsiteX11" fmla="*/ 1482571 w 1482571"/>
              <a:gd name="connsiteY11" fmla="*/ 889950 h 889950"/>
              <a:gd name="connsiteX0" fmla="*/ 0 w 1482571"/>
              <a:gd name="connsiteY0" fmla="*/ 880170 h 889048"/>
              <a:gd name="connsiteX1" fmla="*/ 292963 w 1482571"/>
              <a:gd name="connsiteY1" fmla="*/ 649351 h 889048"/>
              <a:gd name="connsiteX2" fmla="*/ 435006 w 1482571"/>
              <a:gd name="connsiteY2" fmla="*/ 19036 h 889048"/>
              <a:gd name="connsiteX3" fmla="*/ 541538 w 1482571"/>
              <a:gd name="connsiteY3" fmla="*/ 640473 h 889048"/>
              <a:gd name="connsiteX4" fmla="*/ 594804 w 1482571"/>
              <a:gd name="connsiteY4" fmla="*/ 10159 h 889048"/>
              <a:gd name="connsiteX5" fmla="*/ 736846 w 1482571"/>
              <a:gd name="connsiteY5" fmla="*/ 294244 h 889048"/>
              <a:gd name="connsiteX6" fmla="*/ 807868 w 1482571"/>
              <a:gd name="connsiteY6" fmla="*/ 1281 h 889048"/>
              <a:gd name="connsiteX7" fmla="*/ 941641 w 1482571"/>
              <a:gd name="connsiteY7" fmla="*/ 351769 h 889048"/>
              <a:gd name="connsiteX8" fmla="*/ 1065320 w 1482571"/>
              <a:gd name="connsiteY8" fmla="*/ 1281 h 889048"/>
              <a:gd name="connsiteX9" fmla="*/ 1180730 w 1482571"/>
              <a:gd name="connsiteY9" fmla="*/ 507308 h 889048"/>
              <a:gd name="connsiteX10" fmla="*/ 1393794 w 1482571"/>
              <a:gd name="connsiteY10" fmla="*/ 240978 h 889048"/>
              <a:gd name="connsiteX11" fmla="*/ 1482571 w 1482571"/>
              <a:gd name="connsiteY11" fmla="*/ 889048 h 889048"/>
              <a:gd name="connsiteX0" fmla="*/ 0 w 1482571"/>
              <a:gd name="connsiteY0" fmla="*/ 889109 h 897987"/>
              <a:gd name="connsiteX1" fmla="*/ 292963 w 1482571"/>
              <a:gd name="connsiteY1" fmla="*/ 658290 h 897987"/>
              <a:gd name="connsiteX2" fmla="*/ 435006 w 1482571"/>
              <a:gd name="connsiteY2" fmla="*/ 27975 h 897987"/>
              <a:gd name="connsiteX3" fmla="*/ 541538 w 1482571"/>
              <a:gd name="connsiteY3" fmla="*/ 649412 h 897987"/>
              <a:gd name="connsiteX4" fmla="*/ 594804 w 1482571"/>
              <a:gd name="connsiteY4" fmla="*/ 19098 h 897987"/>
              <a:gd name="connsiteX5" fmla="*/ 736846 w 1482571"/>
              <a:gd name="connsiteY5" fmla="*/ 303183 h 897987"/>
              <a:gd name="connsiteX6" fmla="*/ 807868 w 1482571"/>
              <a:gd name="connsiteY6" fmla="*/ 10220 h 897987"/>
              <a:gd name="connsiteX7" fmla="*/ 941641 w 1482571"/>
              <a:gd name="connsiteY7" fmla="*/ 360708 h 897987"/>
              <a:gd name="connsiteX8" fmla="*/ 1065320 w 1482571"/>
              <a:gd name="connsiteY8" fmla="*/ 10220 h 897987"/>
              <a:gd name="connsiteX9" fmla="*/ 1240929 w 1482571"/>
              <a:gd name="connsiteY9" fmla="*/ 849305 h 897987"/>
              <a:gd name="connsiteX10" fmla="*/ 1393794 w 1482571"/>
              <a:gd name="connsiteY10" fmla="*/ 249917 h 897987"/>
              <a:gd name="connsiteX11" fmla="*/ 1482571 w 1482571"/>
              <a:gd name="connsiteY11" fmla="*/ 897987 h 897987"/>
              <a:gd name="connsiteX0" fmla="*/ 0 w 1482571"/>
              <a:gd name="connsiteY0" fmla="*/ 909410 h 918288"/>
              <a:gd name="connsiteX1" fmla="*/ 292963 w 1482571"/>
              <a:gd name="connsiteY1" fmla="*/ 678591 h 918288"/>
              <a:gd name="connsiteX2" fmla="*/ 435006 w 1482571"/>
              <a:gd name="connsiteY2" fmla="*/ 48276 h 918288"/>
              <a:gd name="connsiteX3" fmla="*/ 541538 w 1482571"/>
              <a:gd name="connsiteY3" fmla="*/ 669713 h 918288"/>
              <a:gd name="connsiteX4" fmla="*/ 588784 w 1482571"/>
              <a:gd name="connsiteY4" fmla="*/ 6093 h 918288"/>
              <a:gd name="connsiteX5" fmla="*/ 736846 w 1482571"/>
              <a:gd name="connsiteY5" fmla="*/ 323484 h 918288"/>
              <a:gd name="connsiteX6" fmla="*/ 807868 w 1482571"/>
              <a:gd name="connsiteY6" fmla="*/ 30521 h 918288"/>
              <a:gd name="connsiteX7" fmla="*/ 941641 w 1482571"/>
              <a:gd name="connsiteY7" fmla="*/ 381009 h 918288"/>
              <a:gd name="connsiteX8" fmla="*/ 1065320 w 1482571"/>
              <a:gd name="connsiteY8" fmla="*/ 30521 h 918288"/>
              <a:gd name="connsiteX9" fmla="*/ 1240929 w 1482571"/>
              <a:gd name="connsiteY9" fmla="*/ 869606 h 918288"/>
              <a:gd name="connsiteX10" fmla="*/ 1393794 w 1482571"/>
              <a:gd name="connsiteY10" fmla="*/ 270218 h 918288"/>
              <a:gd name="connsiteX11" fmla="*/ 1482571 w 1482571"/>
              <a:gd name="connsiteY11" fmla="*/ 918288 h 918288"/>
              <a:gd name="connsiteX0" fmla="*/ 0 w 1482571"/>
              <a:gd name="connsiteY0" fmla="*/ 905324 h 914202"/>
              <a:gd name="connsiteX1" fmla="*/ 292963 w 1482571"/>
              <a:gd name="connsiteY1" fmla="*/ 674505 h 914202"/>
              <a:gd name="connsiteX2" fmla="*/ 435006 w 1482571"/>
              <a:gd name="connsiteY2" fmla="*/ 44190 h 914202"/>
              <a:gd name="connsiteX3" fmla="*/ 541538 w 1482571"/>
              <a:gd name="connsiteY3" fmla="*/ 665627 h 914202"/>
              <a:gd name="connsiteX4" fmla="*/ 588784 w 1482571"/>
              <a:gd name="connsiteY4" fmla="*/ 2007 h 914202"/>
              <a:gd name="connsiteX5" fmla="*/ 718786 w 1482571"/>
              <a:gd name="connsiteY5" fmla="*/ 445960 h 914202"/>
              <a:gd name="connsiteX6" fmla="*/ 807868 w 1482571"/>
              <a:gd name="connsiteY6" fmla="*/ 26435 h 914202"/>
              <a:gd name="connsiteX7" fmla="*/ 941641 w 1482571"/>
              <a:gd name="connsiteY7" fmla="*/ 376923 h 914202"/>
              <a:gd name="connsiteX8" fmla="*/ 1065320 w 1482571"/>
              <a:gd name="connsiteY8" fmla="*/ 26435 h 914202"/>
              <a:gd name="connsiteX9" fmla="*/ 1240929 w 1482571"/>
              <a:gd name="connsiteY9" fmla="*/ 865520 h 914202"/>
              <a:gd name="connsiteX10" fmla="*/ 1393794 w 1482571"/>
              <a:gd name="connsiteY10" fmla="*/ 266132 h 914202"/>
              <a:gd name="connsiteX11" fmla="*/ 1482571 w 1482571"/>
              <a:gd name="connsiteY11" fmla="*/ 914202 h 914202"/>
              <a:gd name="connsiteX0" fmla="*/ 0 w 1482571"/>
              <a:gd name="connsiteY0" fmla="*/ 905324 h 914202"/>
              <a:gd name="connsiteX1" fmla="*/ 292963 w 1482571"/>
              <a:gd name="connsiteY1" fmla="*/ 674505 h 914202"/>
              <a:gd name="connsiteX2" fmla="*/ 435006 w 1482571"/>
              <a:gd name="connsiteY2" fmla="*/ 44190 h 914202"/>
              <a:gd name="connsiteX3" fmla="*/ 541538 w 1482571"/>
              <a:gd name="connsiteY3" fmla="*/ 665627 h 914202"/>
              <a:gd name="connsiteX4" fmla="*/ 588784 w 1482571"/>
              <a:gd name="connsiteY4" fmla="*/ 2007 h 914202"/>
              <a:gd name="connsiteX5" fmla="*/ 718786 w 1482571"/>
              <a:gd name="connsiteY5" fmla="*/ 445960 h 914202"/>
              <a:gd name="connsiteX6" fmla="*/ 807868 w 1482571"/>
              <a:gd name="connsiteY6" fmla="*/ 26435 h 914202"/>
              <a:gd name="connsiteX7" fmla="*/ 935621 w 1482571"/>
              <a:gd name="connsiteY7" fmla="*/ 450196 h 914202"/>
              <a:gd name="connsiteX8" fmla="*/ 1065320 w 1482571"/>
              <a:gd name="connsiteY8" fmla="*/ 26435 h 914202"/>
              <a:gd name="connsiteX9" fmla="*/ 1240929 w 1482571"/>
              <a:gd name="connsiteY9" fmla="*/ 865520 h 914202"/>
              <a:gd name="connsiteX10" fmla="*/ 1393794 w 1482571"/>
              <a:gd name="connsiteY10" fmla="*/ 266132 h 914202"/>
              <a:gd name="connsiteX11" fmla="*/ 1482571 w 1482571"/>
              <a:gd name="connsiteY11" fmla="*/ 914202 h 914202"/>
              <a:gd name="connsiteX0" fmla="*/ 0 w 1482571"/>
              <a:gd name="connsiteY0" fmla="*/ 905324 h 914202"/>
              <a:gd name="connsiteX1" fmla="*/ 162330 w 1482571"/>
              <a:gd name="connsiteY1" fmla="*/ 639682 h 914202"/>
              <a:gd name="connsiteX2" fmla="*/ 435006 w 1482571"/>
              <a:gd name="connsiteY2" fmla="*/ 44190 h 914202"/>
              <a:gd name="connsiteX3" fmla="*/ 541538 w 1482571"/>
              <a:gd name="connsiteY3" fmla="*/ 665627 h 914202"/>
              <a:gd name="connsiteX4" fmla="*/ 588784 w 1482571"/>
              <a:gd name="connsiteY4" fmla="*/ 2007 h 914202"/>
              <a:gd name="connsiteX5" fmla="*/ 718786 w 1482571"/>
              <a:gd name="connsiteY5" fmla="*/ 445960 h 914202"/>
              <a:gd name="connsiteX6" fmla="*/ 807868 w 1482571"/>
              <a:gd name="connsiteY6" fmla="*/ 26435 h 914202"/>
              <a:gd name="connsiteX7" fmla="*/ 935621 w 1482571"/>
              <a:gd name="connsiteY7" fmla="*/ 450196 h 914202"/>
              <a:gd name="connsiteX8" fmla="*/ 1065320 w 1482571"/>
              <a:gd name="connsiteY8" fmla="*/ 26435 h 914202"/>
              <a:gd name="connsiteX9" fmla="*/ 1240929 w 1482571"/>
              <a:gd name="connsiteY9" fmla="*/ 865520 h 914202"/>
              <a:gd name="connsiteX10" fmla="*/ 1393794 w 1482571"/>
              <a:gd name="connsiteY10" fmla="*/ 266132 h 914202"/>
              <a:gd name="connsiteX11" fmla="*/ 1482571 w 1482571"/>
              <a:gd name="connsiteY11" fmla="*/ 914202 h 914202"/>
              <a:gd name="connsiteX0" fmla="*/ 0 w 1482571"/>
              <a:gd name="connsiteY0" fmla="*/ 904598 h 913476"/>
              <a:gd name="connsiteX1" fmla="*/ 162330 w 1482571"/>
              <a:gd name="connsiteY1" fmla="*/ 638956 h 913476"/>
              <a:gd name="connsiteX2" fmla="*/ 435006 w 1482571"/>
              <a:gd name="connsiteY2" fmla="*/ 43464 h 913476"/>
              <a:gd name="connsiteX3" fmla="*/ 410905 w 1482571"/>
              <a:gd name="connsiteY3" fmla="*/ 618471 h 913476"/>
              <a:gd name="connsiteX4" fmla="*/ 588784 w 1482571"/>
              <a:gd name="connsiteY4" fmla="*/ 1281 h 913476"/>
              <a:gd name="connsiteX5" fmla="*/ 718786 w 1482571"/>
              <a:gd name="connsiteY5" fmla="*/ 445234 h 913476"/>
              <a:gd name="connsiteX6" fmla="*/ 807868 w 1482571"/>
              <a:gd name="connsiteY6" fmla="*/ 25709 h 913476"/>
              <a:gd name="connsiteX7" fmla="*/ 935621 w 1482571"/>
              <a:gd name="connsiteY7" fmla="*/ 449470 h 913476"/>
              <a:gd name="connsiteX8" fmla="*/ 1065320 w 1482571"/>
              <a:gd name="connsiteY8" fmla="*/ 25709 h 913476"/>
              <a:gd name="connsiteX9" fmla="*/ 1240929 w 1482571"/>
              <a:gd name="connsiteY9" fmla="*/ 864794 h 913476"/>
              <a:gd name="connsiteX10" fmla="*/ 1393794 w 1482571"/>
              <a:gd name="connsiteY10" fmla="*/ 265406 h 913476"/>
              <a:gd name="connsiteX11" fmla="*/ 1482571 w 1482571"/>
              <a:gd name="connsiteY11" fmla="*/ 913476 h 913476"/>
              <a:gd name="connsiteX0" fmla="*/ 0 w 1482571"/>
              <a:gd name="connsiteY0" fmla="*/ 904598 h 913476"/>
              <a:gd name="connsiteX1" fmla="*/ 162330 w 1482571"/>
              <a:gd name="connsiteY1" fmla="*/ 638956 h 913476"/>
              <a:gd name="connsiteX2" fmla="*/ 351876 w 1482571"/>
              <a:gd name="connsiteY2" fmla="*/ 70549 h 913476"/>
              <a:gd name="connsiteX3" fmla="*/ 410905 w 1482571"/>
              <a:gd name="connsiteY3" fmla="*/ 618471 h 913476"/>
              <a:gd name="connsiteX4" fmla="*/ 588784 w 1482571"/>
              <a:gd name="connsiteY4" fmla="*/ 1281 h 913476"/>
              <a:gd name="connsiteX5" fmla="*/ 718786 w 1482571"/>
              <a:gd name="connsiteY5" fmla="*/ 445234 h 913476"/>
              <a:gd name="connsiteX6" fmla="*/ 807868 w 1482571"/>
              <a:gd name="connsiteY6" fmla="*/ 25709 h 913476"/>
              <a:gd name="connsiteX7" fmla="*/ 935621 w 1482571"/>
              <a:gd name="connsiteY7" fmla="*/ 449470 h 913476"/>
              <a:gd name="connsiteX8" fmla="*/ 1065320 w 1482571"/>
              <a:gd name="connsiteY8" fmla="*/ 25709 h 913476"/>
              <a:gd name="connsiteX9" fmla="*/ 1240929 w 1482571"/>
              <a:gd name="connsiteY9" fmla="*/ 864794 h 913476"/>
              <a:gd name="connsiteX10" fmla="*/ 1393794 w 1482571"/>
              <a:gd name="connsiteY10" fmla="*/ 265406 h 913476"/>
              <a:gd name="connsiteX11" fmla="*/ 1482571 w 1482571"/>
              <a:gd name="connsiteY11" fmla="*/ 913476 h 913476"/>
              <a:gd name="connsiteX0" fmla="*/ 0 w 1482571"/>
              <a:gd name="connsiteY0" fmla="*/ 904598 h 913476"/>
              <a:gd name="connsiteX1" fmla="*/ 162330 w 1482571"/>
              <a:gd name="connsiteY1" fmla="*/ 638956 h 913476"/>
              <a:gd name="connsiteX2" fmla="*/ 351876 w 1482571"/>
              <a:gd name="connsiteY2" fmla="*/ 70549 h 913476"/>
              <a:gd name="connsiteX3" fmla="*/ 410905 w 1482571"/>
              <a:gd name="connsiteY3" fmla="*/ 618471 h 913476"/>
              <a:gd name="connsiteX4" fmla="*/ 505654 w 1482571"/>
              <a:gd name="connsiteY4" fmla="*/ 1281 h 913476"/>
              <a:gd name="connsiteX5" fmla="*/ 718786 w 1482571"/>
              <a:gd name="connsiteY5" fmla="*/ 445234 h 913476"/>
              <a:gd name="connsiteX6" fmla="*/ 807868 w 1482571"/>
              <a:gd name="connsiteY6" fmla="*/ 25709 h 913476"/>
              <a:gd name="connsiteX7" fmla="*/ 935621 w 1482571"/>
              <a:gd name="connsiteY7" fmla="*/ 449470 h 913476"/>
              <a:gd name="connsiteX8" fmla="*/ 1065320 w 1482571"/>
              <a:gd name="connsiteY8" fmla="*/ 25709 h 913476"/>
              <a:gd name="connsiteX9" fmla="*/ 1240929 w 1482571"/>
              <a:gd name="connsiteY9" fmla="*/ 864794 h 913476"/>
              <a:gd name="connsiteX10" fmla="*/ 1393794 w 1482571"/>
              <a:gd name="connsiteY10" fmla="*/ 265406 h 913476"/>
              <a:gd name="connsiteX11" fmla="*/ 1482571 w 1482571"/>
              <a:gd name="connsiteY11" fmla="*/ 913476 h 913476"/>
              <a:gd name="connsiteX0" fmla="*/ 0 w 1482571"/>
              <a:gd name="connsiteY0" fmla="*/ 904598 h 913476"/>
              <a:gd name="connsiteX1" fmla="*/ 162330 w 1482571"/>
              <a:gd name="connsiteY1" fmla="*/ 638956 h 913476"/>
              <a:gd name="connsiteX2" fmla="*/ 351876 w 1482571"/>
              <a:gd name="connsiteY2" fmla="*/ 70549 h 913476"/>
              <a:gd name="connsiteX3" fmla="*/ 410905 w 1482571"/>
              <a:gd name="connsiteY3" fmla="*/ 618471 h 913476"/>
              <a:gd name="connsiteX4" fmla="*/ 505654 w 1482571"/>
              <a:gd name="connsiteY4" fmla="*/ 1281 h 913476"/>
              <a:gd name="connsiteX5" fmla="*/ 718786 w 1482571"/>
              <a:gd name="connsiteY5" fmla="*/ 445234 h 913476"/>
              <a:gd name="connsiteX6" fmla="*/ 772241 w 1482571"/>
              <a:gd name="connsiteY6" fmla="*/ 25709 h 913476"/>
              <a:gd name="connsiteX7" fmla="*/ 935621 w 1482571"/>
              <a:gd name="connsiteY7" fmla="*/ 449470 h 913476"/>
              <a:gd name="connsiteX8" fmla="*/ 1065320 w 1482571"/>
              <a:gd name="connsiteY8" fmla="*/ 25709 h 913476"/>
              <a:gd name="connsiteX9" fmla="*/ 1240929 w 1482571"/>
              <a:gd name="connsiteY9" fmla="*/ 864794 h 913476"/>
              <a:gd name="connsiteX10" fmla="*/ 1393794 w 1482571"/>
              <a:gd name="connsiteY10" fmla="*/ 265406 h 913476"/>
              <a:gd name="connsiteX11" fmla="*/ 1482571 w 1482571"/>
              <a:gd name="connsiteY11" fmla="*/ 913476 h 913476"/>
              <a:gd name="connsiteX0" fmla="*/ 0 w 1482571"/>
              <a:gd name="connsiteY0" fmla="*/ 904598 h 913476"/>
              <a:gd name="connsiteX1" fmla="*/ 162330 w 1482571"/>
              <a:gd name="connsiteY1" fmla="*/ 638956 h 913476"/>
              <a:gd name="connsiteX2" fmla="*/ 351876 w 1482571"/>
              <a:gd name="connsiteY2" fmla="*/ 70549 h 913476"/>
              <a:gd name="connsiteX3" fmla="*/ 410905 w 1482571"/>
              <a:gd name="connsiteY3" fmla="*/ 618471 h 913476"/>
              <a:gd name="connsiteX4" fmla="*/ 505654 w 1482571"/>
              <a:gd name="connsiteY4" fmla="*/ 1281 h 913476"/>
              <a:gd name="connsiteX5" fmla="*/ 718786 w 1482571"/>
              <a:gd name="connsiteY5" fmla="*/ 445234 h 913476"/>
              <a:gd name="connsiteX6" fmla="*/ 772241 w 1482571"/>
              <a:gd name="connsiteY6" fmla="*/ 25709 h 913476"/>
              <a:gd name="connsiteX7" fmla="*/ 935621 w 1482571"/>
              <a:gd name="connsiteY7" fmla="*/ 449470 h 913476"/>
              <a:gd name="connsiteX8" fmla="*/ 986149 w 1482571"/>
              <a:gd name="connsiteY8" fmla="*/ 17971 h 913476"/>
              <a:gd name="connsiteX9" fmla="*/ 1240929 w 1482571"/>
              <a:gd name="connsiteY9" fmla="*/ 864794 h 913476"/>
              <a:gd name="connsiteX10" fmla="*/ 1393794 w 1482571"/>
              <a:gd name="connsiteY10" fmla="*/ 265406 h 913476"/>
              <a:gd name="connsiteX11" fmla="*/ 1482571 w 1482571"/>
              <a:gd name="connsiteY11" fmla="*/ 913476 h 913476"/>
              <a:gd name="connsiteX0" fmla="*/ 0 w 1482571"/>
              <a:gd name="connsiteY0" fmla="*/ 904598 h 913476"/>
              <a:gd name="connsiteX1" fmla="*/ 162330 w 1482571"/>
              <a:gd name="connsiteY1" fmla="*/ 638956 h 913476"/>
              <a:gd name="connsiteX2" fmla="*/ 351876 w 1482571"/>
              <a:gd name="connsiteY2" fmla="*/ 70549 h 913476"/>
              <a:gd name="connsiteX3" fmla="*/ 410905 w 1482571"/>
              <a:gd name="connsiteY3" fmla="*/ 618471 h 913476"/>
              <a:gd name="connsiteX4" fmla="*/ 505654 w 1482571"/>
              <a:gd name="connsiteY4" fmla="*/ 1281 h 913476"/>
              <a:gd name="connsiteX5" fmla="*/ 718786 w 1482571"/>
              <a:gd name="connsiteY5" fmla="*/ 445234 h 913476"/>
              <a:gd name="connsiteX6" fmla="*/ 772241 w 1482571"/>
              <a:gd name="connsiteY6" fmla="*/ 25709 h 913476"/>
              <a:gd name="connsiteX7" fmla="*/ 939580 w 1482571"/>
              <a:gd name="connsiteY7" fmla="*/ 368217 h 913476"/>
              <a:gd name="connsiteX8" fmla="*/ 986149 w 1482571"/>
              <a:gd name="connsiteY8" fmla="*/ 17971 h 913476"/>
              <a:gd name="connsiteX9" fmla="*/ 1240929 w 1482571"/>
              <a:gd name="connsiteY9" fmla="*/ 864794 h 913476"/>
              <a:gd name="connsiteX10" fmla="*/ 1393794 w 1482571"/>
              <a:gd name="connsiteY10" fmla="*/ 265406 h 913476"/>
              <a:gd name="connsiteX11" fmla="*/ 1482571 w 1482571"/>
              <a:gd name="connsiteY11" fmla="*/ 913476 h 913476"/>
              <a:gd name="connsiteX0" fmla="*/ 0 w 1482571"/>
              <a:gd name="connsiteY0" fmla="*/ 897169 h 906047"/>
              <a:gd name="connsiteX1" fmla="*/ 162330 w 1482571"/>
              <a:gd name="connsiteY1" fmla="*/ 631527 h 906047"/>
              <a:gd name="connsiteX2" fmla="*/ 351876 w 1482571"/>
              <a:gd name="connsiteY2" fmla="*/ 63120 h 906047"/>
              <a:gd name="connsiteX3" fmla="*/ 410905 w 1482571"/>
              <a:gd name="connsiteY3" fmla="*/ 611042 h 906047"/>
              <a:gd name="connsiteX4" fmla="*/ 557116 w 1482571"/>
              <a:gd name="connsiteY4" fmla="*/ 5459 h 906047"/>
              <a:gd name="connsiteX5" fmla="*/ 718786 w 1482571"/>
              <a:gd name="connsiteY5" fmla="*/ 437805 h 906047"/>
              <a:gd name="connsiteX6" fmla="*/ 772241 w 1482571"/>
              <a:gd name="connsiteY6" fmla="*/ 18280 h 906047"/>
              <a:gd name="connsiteX7" fmla="*/ 939580 w 1482571"/>
              <a:gd name="connsiteY7" fmla="*/ 360788 h 906047"/>
              <a:gd name="connsiteX8" fmla="*/ 986149 w 1482571"/>
              <a:gd name="connsiteY8" fmla="*/ 10542 h 906047"/>
              <a:gd name="connsiteX9" fmla="*/ 1240929 w 1482571"/>
              <a:gd name="connsiteY9" fmla="*/ 857365 h 906047"/>
              <a:gd name="connsiteX10" fmla="*/ 1393794 w 1482571"/>
              <a:gd name="connsiteY10" fmla="*/ 257977 h 906047"/>
              <a:gd name="connsiteX11" fmla="*/ 1482571 w 1482571"/>
              <a:gd name="connsiteY11" fmla="*/ 906047 h 906047"/>
              <a:gd name="connsiteX0" fmla="*/ 0 w 1482571"/>
              <a:gd name="connsiteY0" fmla="*/ 897208 h 906086"/>
              <a:gd name="connsiteX1" fmla="*/ 162330 w 1482571"/>
              <a:gd name="connsiteY1" fmla="*/ 631566 h 906086"/>
              <a:gd name="connsiteX2" fmla="*/ 351876 w 1482571"/>
              <a:gd name="connsiteY2" fmla="*/ 63159 h 906086"/>
              <a:gd name="connsiteX3" fmla="*/ 410905 w 1482571"/>
              <a:gd name="connsiteY3" fmla="*/ 611081 h 906086"/>
              <a:gd name="connsiteX4" fmla="*/ 557116 w 1482571"/>
              <a:gd name="connsiteY4" fmla="*/ 5498 h 906086"/>
              <a:gd name="connsiteX5" fmla="*/ 718786 w 1482571"/>
              <a:gd name="connsiteY5" fmla="*/ 437844 h 906086"/>
              <a:gd name="connsiteX6" fmla="*/ 803910 w 1482571"/>
              <a:gd name="connsiteY6" fmla="*/ 29927 h 906086"/>
              <a:gd name="connsiteX7" fmla="*/ 939580 w 1482571"/>
              <a:gd name="connsiteY7" fmla="*/ 360827 h 906086"/>
              <a:gd name="connsiteX8" fmla="*/ 986149 w 1482571"/>
              <a:gd name="connsiteY8" fmla="*/ 10581 h 906086"/>
              <a:gd name="connsiteX9" fmla="*/ 1240929 w 1482571"/>
              <a:gd name="connsiteY9" fmla="*/ 857404 h 906086"/>
              <a:gd name="connsiteX10" fmla="*/ 1393794 w 1482571"/>
              <a:gd name="connsiteY10" fmla="*/ 258016 h 906086"/>
              <a:gd name="connsiteX11" fmla="*/ 1482571 w 1482571"/>
              <a:gd name="connsiteY11" fmla="*/ 906086 h 906086"/>
              <a:gd name="connsiteX0" fmla="*/ 0 w 1482571"/>
              <a:gd name="connsiteY0" fmla="*/ 893023 h 901901"/>
              <a:gd name="connsiteX1" fmla="*/ 162330 w 1482571"/>
              <a:gd name="connsiteY1" fmla="*/ 627381 h 901901"/>
              <a:gd name="connsiteX2" fmla="*/ 351876 w 1482571"/>
              <a:gd name="connsiteY2" fmla="*/ 58974 h 901901"/>
              <a:gd name="connsiteX3" fmla="*/ 410905 w 1482571"/>
              <a:gd name="connsiteY3" fmla="*/ 606896 h 901901"/>
              <a:gd name="connsiteX4" fmla="*/ 557116 w 1482571"/>
              <a:gd name="connsiteY4" fmla="*/ 1313 h 901901"/>
              <a:gd name="connsiteX5" fmla="*/ 718786 w 1482571"/>
              <a:gd name="connsiteY5" fmla="*/ 433659 h 901901"/>
              <a:gd name="connsiteX6" fmla="*/ 803910 w 1482571"/>
              <a:gd name="connsiteY6" fmla="*/ 25742 h 901901"/>
              <a:gd name="connsiteX7" fmla="*/ 939580 w 1482571"/>
              <a:gd name="connsiteY7" fmla="*/ 356642 h 901901"/>
              <a:gd name="connsiteX8" fmla="*/ 1017818 w 1482571"/>
              <a:gd name="connsiteY8" fmla="*/ 91518 h 901901"/>
              <a:gd name="connsiteX9" fmla="*/ 1240929 w 1482571"/>
              <a:gd name="connsiteY9" fmla="*/ 853219 h 901901"/>
              <a:gd name="connsiteX10" fmla="*/ 1393794 w 1482571"/>
              <a:gd name="connsiteY10" fmla="*/ 253831 h 901901"/>
              <a:gd name="connsiteX11" fmla="*/ 1482571 w 1482571"/>
              <a:gd name="connsiteY11" fmla="*/ 901901 h 901901"/>
              <a:gd name="connsiteX0" fmla="*/ 0 w 1482571"/>
              <a:gd name="connsiteY0" fmla="*/ 867643 h 876521"/>
              <a:gd name="connsiteX1" fmla="*/ 162330 w 1482571"/>
              <a:gd name="connsiteY1" fmla="*/ 602001 h 876521"/>
              <a:gd name="connsiteX2" fmla="*/ 351876 w 1482571"/>
              <a:gd name="connsiteY2" fmla="*/ 33594 h 876521"/>
              <a:gd name="connsiteX3" fmla="*/ 410905 w 1482571"/>
              <a:gd name="connsiteY3" fmla="*/ 581516 h 876521"/>
              <a:gd name="connsiteX4" fmla="*/ 588785 w 1482571"/>
              <a:gd name="connsiteY4" fmla="*/ 6887 h 876521"/>
              <a:gd name="connsiteX5" fmla="*/ 718786 w 1482571"/>
              <a:gd name="connsiteY5" fmla="*/ 408279 h 876521"/>
              <a:gd name="connsiteX6" fmla="*/ 803910 w 1482571"/>
              <a:gd name="connsiteY6" fmla="*/ 362 h 876521"/>
              <a:gd name="connsiteX7" fmla="*/ 939580 w 1482571"/>
              <a:gd name="connsiteY7" fmla="*/ 331262 h 876521"/>
              <a:gd name="connsiteX8" fmla="*/ 1017818 w 1482571"/>
              <a:gd name="connsiteY8" fmla="*/ 66138 h 876521"/>
              <a:gd name="connsiteX9" fmla="*/ 1240929 w 1482571"/>
              <a:gd name="connsiteY9" fmla="*/ 827839 h 876521"/>
              <a:gd name="connsiteX10" fmla="*/ 1393794 w 1482571"/>
              <a:gd name="connsiteY10" fmla="*/ 228451 h 876521"/>
              <a:gd name="connsiteX11" fmla="*/ 1482571 w 1482571"/>
              <a:gd name="connsiteY11" fmla="*/ 876521 h 876521"/>
              <a:gd name="connsiteX0" fmla="*/ 0 w 1482571"/>
              <a:gd name="connsiteY0" fmla="*/ 862166 h 871044"/>
              <a:gd name="connsiteX1" fmla="*/ 162330 w 1482571"/>
              <a:gd name="connsiteY1" fmla="*/ 596524 h 871044"/>
              <a:gd name="connsiteX2" fmla="*/ 351876 w 1482571"/>
              <a:gd name="connsiteY2" fmla="*/ 28117 h 871044"/>
              <a:gd name="connsiteX3" fmla="*/ 410905 w 1482571"/>
              <a:gd name="connsiteY3" fmla="*/ 576039 h 871044"/>
              <a:gd name="connsiteX4" fmla="*/ 588785 w 1482571"/>
              <a:gd name="connsiteY4" fmla="*/ 1410 h 871044"/>
              <a:gd name="connsiteX5" fmla="*/ 718786 w 1482571"/>
              <a:gd name="connsiteY5" fmla="*/ 402802 h 871044"/>
              <a:gd name="connsiteX6" fmla="*/ 827661 w 1482571"/>
              <a:gd name="connsiteY6" fmla="*/ 37446 h 871044"/>
              <a:gd name="connsiteX7" fmla="*/ 939580 w 1482571"/>
              <a:gd name="connsiteY7" fmla="*/ 325785 h 871044"/>
              <a:gd name="connsiteX8" fmla="*/ 1017818 w 1482571"/>
              <a:gd name="connsiteY8" fmla="*/ 60661 h 871044"/>
              <a:gd name="connsiteX9" fmla="*/ 1240929 w 1482571"/>
              <a:gd name="connsiteY9" fmla="*/ 822362 h 871044"/>
              <a:gd name="connsiteX10" fmla="*/ 1393794 w 1482571"/>
              <a:gd name="connsiteY10" fmla="*/ 222974 h 871044"/>
              <a:gd name="connsiteX11" fmla="*/ 1482571 w 1482571"/>
              <a:gd name="connsiteY11" fmla="*/ 871044 h 871044"/>
              <a:gd name="connsiteX0" fmla="*/ 0 w 1482571"/>
              <a:gd name="connsiteY0" fmla="*/ 862166 h 871044"/>
              <a:gd name="connsiteX1" fmla="*/ 162330 w 1482571"/>
              <a:gd name="connsiteY1" fmla="*/ 596524 h 871044"/>
              <a:gd name="connsiteX2" fmla="*/ 351876 w 1482571"/>
              <a:gd name="connsiteY2" fmla="*/ 28117 h 871044"/>
              <a:gd name="connsiteX3" fmla="*/ 410905 w 1482571"/>
              <a:gd name="connsiteY3" fmla="*/ 576039 h 871044"/>
              <a:gd name="connsiteX4" fmla="*/ 588785 w 1482571"/>
              <a:gd name="connsiteY4" fmla="*/ 1410 h 871044"/>
              <a:gd name="connsiteX5" fmla="*/ 718786 w 1482571"/>
              <a:gd name="connsiteY5" fmla="*/ 402802 h 871044"/>
              <a:gd name="connsiteX6" fmla="*/ 827661 w 1482571"/>
              <a:gd name="connsiteY6" fmla="*/ 37446 h 871044"/>
              <a:gd name="connsiteX7" fmla="*/ 939580 w 1482571"/>
              <a:gd name="connsiteY7" fmla="*/ 325785 h 871044"/>
              <a:gd name="connsiteX8" fmla="*/ 1033652 w 1482571"/>
              <a:gd name="connsiteY8" fmla="*/ 141914 h 871044"/>
              <a:gd name="connsiteX9" fmla="*/ 1240929 w 1482571"/>
              <a:gd name="connsiteY9" fmla="*/ 822362 h 871044"/>
              <a:gd name="connsiteX10" fmla="*/ 1393794 w 1482571"/>
              <a:gd name="connsiteY10" fmla="*/ 222974 h 871044"/>
              <a:gd name="connsiteX11" fmla="*/ 1482571 w 1482571"/>
              <a:gd name="connsiteY11" fmla="*/ 871044 h 871044"/>
              <a:gd name="connsiteX0" fmla="*/ 0 w 1482571"/>
              <a:gd name="connsiteY0" fmla="*/ 862166 h 871044"/>
              <a:gd name="connsiteX1" fmla="*/ 162330 w 1482571"/>
              <a:gd name="connsiteY1" fmla="*/ 596524 h 871044"/>
              <a:gd name="connsiteX2" fmla="*/ 351876 w 1482571"/>
              <a:gd name="connsiteY2" fmla="*/ 28117 h 871044"/>
              <a:gd name="connsiteX3" fmla="*/ 410905 w 1482571"/>
              <a:gd name="connsiteY3" fmla="*/ 576039 h 871044"/>
              <a:gd name="connsiteX4" fmla="*/ 588785 w 1482571"/>
              <a:gd name="connsiteY4" fmla="*/ 1410 h 871044"/>
              <a:gd name="connsiteX5" fmla="*/ 718786 w 1482571"/>
              <a:gd name="connsiteY5" fmla="*/ 402802 h 871044"/>
              <a:gd name="connsiteX6" fmla="*/ 827661 w 1482571"/>
              <a:gd name="connsiteY6" fmla="*/ 37446 h 871044"/>
              <a:gd name="connsiteX7" fmla="*/ 939580 w 1482571"/>
              <a:gd name="connsiteY7" fmla="*/ 325785 h 871044"/>
              <a:gd name="connsiteX8" fmla="*/ 1041569 w 1482571"/>
              <a:gd name="connsiteY8" fmla="*/ 76138 h 871044"/>
              <a:gd name="connsiteX9" fmla="*/ 1240929 w 1482571"/>
              <a:gd name="connsiteY9" fmla="*/ 822362 h 871044"/>
              <a:gd name="connsiteX10" fmla="*/ 1393794 w 1482571"/>
              <a:gd name="connsiteY10" fmla="*/ 222974 h 871044"/>
              <a:gd name="connsiteX11" fmla="*/ 1482571 w 1482571"/>
              <a:gd name="connsiteY11" fmla="*/ 871044 h 871044"/>
              <a:gd name="connsiteX0" fmla="*/ 0 w 1482571"/>
              <a:gd name="connsiteY0" fmla="*/ 862166 h 871044"/>
              <a:gd name="connsiteX1" fmla="*/ 162330 w 1482571"/>
              <a:gd name="connsiteY1" fmla="*/ 596524 h 871044"/>
              <a:gd name="connsiteX2" fmla="*/ 312290 w 1482571"/>
              <a:gd name="connsiteY2" fmla="*/ 109370 h 871044"/>
              <a:gd name="connsiteX3" fmla="*/ 410905 w 1482571"/>
              <a:gd name="connsiteY3" fmla="*/ 576039 h 871044"/>
              <a:gd name="connsiteX4" fmla="*/ 588785 w 1482571"/>
              <a:gd name="connsiteY4" fmla="*/ 1410 h 871044"/>
              <a:gd name="connsiteX5" fmla="*/ 718786 w 1482571"/>
              <a:gd name="connsiteY5" fmla="*/ 402802 h 871044"/>
              <a:gd name="connsiteX6" fmla="*/ 827661 w 1482571"/>
              <a:gd name="connsiteY6" fmla="*/ 37446 h 871044"/>
              <a:gd name="connsiteX7" fmla="*/ 939580 w 1482571"/>
              <a:gd name="connsiteY7" fmla="*/ 325785 h 871044"/>
              <a:gd name="connsiteX8" fmla="*/ 1041569 w 1482571"/>
              <a:gd name="connsiteY8" fmla="*/ 76138 h 871044"/>
              <a:gd name="connsiteX9" fmla="*/ 1240929 w 1482571"/>
              <a:gd name="connsiteY9" fmla="*/ 822362 h 871044"/>
              <a:gd name="connsiteX10" fmla="*/ 1393794 w 1482571"/>
              <a:gd name="connsiteY10" fmla="*/ 222974 h 871044"/>
              <a:gd name="connsiteX11" fmla="*/ 1482571 w 1482571"/>
              <a:gd name="connsiteY11" fmla="*/ 871044 h 871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82571" h="871044">
                <a:moveTo>
                  <a:pt x="0" y="862166"/>
                </a:moveTo>
                <a:cubicBezTo>
                  <a:pt x="110231" y="818517"/>
                  <a:pt x="110282" y="721990"/>
                  <a:pt x="162330" y="596524"/>
                </a:cubicBezTo>
                <a:cubicBezTo>
                  <a:pt x="214378" y="471058"/>
                  <a:pt x="270861" y="112784"/>
                  <a:pt x="312290" y="109370"/>
                </a:cubicBezTo>
                <a:cubicBezTo>
                  <a:pt x="353719" y="105956"/>
                  <a:pt x="364823" y="594032"/>
                  <a:pt x="410905" y="576039"/>
                </a:cubicBezTo>
                <a:cubicBezTo>
                  <a:pt x="456987" y="558046"/>
                  <a:pt x="537472" y="30283"/>
                  <a:pt x="588785" y="1410"/>
                </a:cubicBezTo>
                <a:cubicBezTo>
                  <a:pt x="640098" y="-27463"/>
                  <a:pt x="678973" y="396796"/>
                  <a:pt x="718786" y="402802"/>
                </a:cubicBezTo>
                <a:cubicBezTo>
                  <a:pt x="758599" y="408808"/>
                  <a:pt x="790862" y="50282"/>
                  <a:pt x="827661" y="37446"/>
                </a:cubicBezTo>
                <a:cubicBezTo>
                  <a:pt x="864460" y="24610"/>
                  <a:pt x="903929" y="319336"/>
                  <a:pt x="939580" y="325785"/>
                </a:cubicBezTo>
                <a:cubicBezTo>
                  <a:pt x="975231" y="332234"/>
                  <a:pt x="991344" y="-6625"/>
                  <a:pt x="1041569" y="76138"/>
                </a:cubicBezTo>
                <a:cubicBezTo>
                  <a:pt x="1091794" y="158901"/>
                  <a:pt x="1182225" y="797889"/>
                  <a:pt x="1240929" y="822362"/>
                </a:cubicBezTo>
                <a:cubicBezTo>
                  <a:pt x="1299633" y="846835"/>
                  <a:pt x="1353520" y="214860"/>
                  <a:pt x="1393794" y="222974"/>
                </a:cubicBezTo>
                <a:cubicBezTo>
                  <a:pt x="1434068" y="231088"/>
                  <a:pt x="1455938" y="764512"/>
                  <a:pt x="1482571" y="871044"/>
                </a:cubicBezTo>
              </a:path>
            </a:pathLst>
          </a:custGeom>
          <a:noFill/>
          <a:ln w="28575">
            <a:solidFill>
              <a:srgbClr val="1269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2" name="Freihandform: Form 71">
            <a:extLst>
              <a:ext uri="{FF2B5EF4-FFF2-40B4-BE49-F238E27FC236}">
                <a16:creationId xmlns:a16="http://schemas.microsoft.com/office/drawing/2014/main" id="{CDA0FAF8-E8CE-45EE-BDDD-D13036C8D8B9}"/>
              </a:ext>
            </a:extLst>
          </p:cNvPr>
          <p:cNvSpPr/>
          <p:nvPr/>
        </p:nvSpPr>
        <p:spPr>
          <a:xfrm>
            <a:off x="3694853" y="3698401"/>
            <a:ext cx="3611669" cy="1495392"/>
          </a:xfrm>
          <a:custGeom>
            <a:avLst/>
            <a:gdLst>
              <a:gd name="connsiteX0" fmla="*/ 0 w 3773010"/>
              <a:gd name="connsiteY0" fmla="*/ 1367795 h 1483205"/>
              <a:gd name="connsiteX1" fmla="*/ 958788 w 3773010"/>
              <a:gd name="connsiteY1" fmla="*/ 1358917 h 1483205"/>
              <a:gd name="connsiteX2" fmla="*/ 1296140 w 3773010"/>
              <a:gd name="connsiteY2" fmla="*/ 213698 h 1483205"/>
              <a:gd name="connsiteX3" fmla="*/ 2432481 w 3773010"/>
              <a:gd name="connsiteY3" fmla="*/ 107166 h 1483205"/>
              <a:gd name="connsiteX4" fmla="*/ 2698811 w 3773010"/>
              <a:gd name="connsiteY4" fmla="*/ 1385550 h 1483205"/>
              <a:gd name="connsiteX5" fmla="*/ 3435658 w 3773010"/>
              <a:gd name="connsiteY5" fmla="*/ 1358917 h 1483205"/>
              <a:gd name="connsiteX6" fmla="*/ 3773010 w 3773010"/>
              <a:gd name="connsiteY6" fmla="*/ 1483205 h 1483205"/>
              <a:gd name="connsiteX0" fmla="*/ 0 w 3518591"/>
              <a:gd name="connsiteY0" fmla="*/ 1367795 h 1510922"/>
              <a:gd name="connsiteX1" fmla="*/ 958788 w 3518591"/>
              <a:gd name="connsiteY1" fmla="*/ 1358917 h 1510922"/>
              <a:gd name="connsiteX2" fmla="*/ 1296140 w 3518591"/>
              <a:gd name="connsiteY2" fmla="*/ 213698 h 1510922"/>
              <a:gd name="connsiteX3" fmla="*/ 2432481 w 3518591"/>
              <a:gd name="connsiteY3" fmla="*/ 107166 h 1510922"/>
              <a:gd name="connsiteX4" fmla="*/ 2698811 w 3518591"/>
              <a:gd name="connsiteY4" fmla="*/ 1385550 h 1510922"/>
              <a:gd name="connsiteX5" fmla="*/ 3435658 w 3518591"/>
              <a:gd name="connsiteY5" fmla="*/ 1358917 h 1510922"/>
              <a:gd name="connsiteX6" fmla="*/ 3514936 w 3518591"/>
              <a:gd name="connsiteY6" fmla="*/ 1510922 h 1510922"/>
              <a:gd name="connsiteX0" fmla="*/ 0 w 3514936"/>
              <a:gd name="connsiteY0" fmla="*/ 1367795 h 1510922"/>
              <a:gd name="connsiteX1" fmla="*/ 958788 w 3514936"/>
              <a:gd name="connsiteY1" fmla="*/ 1358917 h 1510922"/>
              <a:gd name="connsiteX2" fmla="*/ 1296140 w 3514936"/>
              <a:gd name="connsiteY2" fmla="*/ 213698 h 1510922"/>
              <a:gd name="connsiteX3" fmla="*/ 2432481 w 3514936"/>
              <a:gd name="connsiteY3" fmla="*/ 107166 h 1510922"/>
              <a:gd name="connsiteX4" fmla="*/ 2698811 w 3514936"/>
              <a:gd name="connsiteY4" fmla="*/ 1385550 h 1510922"/>
              <a:gd name="connsiteX5" fmla="*/ 3150887 w 3514936"/>
              <a:gd name="connsiteY5" fmla="*/ 1405111 h 1510922"/>
              <a:gd name="connsiteX6" fmla="*/ 3514936 w 3514936"/>
              <a:gd name="connsiteY6" fmla="*/ 1510922 h 1510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4936" h="1510922">
                <a:moveTo>
                  <a:pt x="0" y="1367795"/>
                </a:moveTo>
                <a:cubicBezTo>
                  <a:pt x="371382" y="1459530"/>
                  <a:pt x="742765" y="1551266"/>
                  <a:pt x="958788" y="1358917"/>
                </a:cubicBezTo>
                <a:cubicBezTo>
                  <a:pt x="1174811" y="1166568"/>
                  <a:pt x="1050525" y="422323"/>
                  <a:pt x="1296140" y="213698"/>
                </a:cubicBezTo>
                <a:cubicBezTo>
                  <a:pt x="1541755" y="5073"/>
                  <a:pt x="2198703" y="-88143"/>
                  <a:pt x="2432481" y="107166"/>
                </a:cubicBezTo>
                <a:cubicBezTo>
                  <a:pt x="2666260" y="302475"/>
                  <a:pt x="2579077" y="1169226"/>
                  <a:pt x="2698811" y="1385550"/>
                </a:cubicBezTo>
                <a:cubicBezTo>
                  <a:pt x="2818545" y="1601874"/>
                  <a:pt x="2971854" y="1388835"/>
                  <a:pt x="3150887" y="1405111"/>
                </a:cubicBezTo>
                <a:cubicBezTo>
                  <a:pt x="3329920" y="1421387"/>
                  <a:pt x="3435776" y="1456916"/>
                  <a:pt x="3514936" y="1510922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73" name="Gruppieren 72">
            <a:extLst>
              <a:ext uri="{FF2B5EF4-FFF2-40B4-BE49-F238E27FC236}">
                <a16:creationId xmlns:a16="http://schemas.microsoft.com/office/drawing/2014/main" id="{E95AD906-891B-4031-9941-F97362BA3C99}"/>
              </a:ext>
            </a:extLst>
          </p:cNvPr>
          <p:cNvGrpSpPr/>
          <p:nvPr/>
        </p:nvGrpSpPr>
        <p:grpSpPr>
          <a:xfrm>
            <a:off x="4288536" y="3212289"/>
            <a:ext cx="4072751" cy="3182206"/>
            <a:chOff x="3881873" y="3401808"/>
            <a:chExt cx="4072751" cy="3182206"/>
          </a:xfrm>
        </p:grpSpPr>
        <p:cxnSp>
          <p:nvCxnSpPr>
            <p:cNvPr id="74" name="Gerade Verbindung mit Pfeil 73">
              <a:extLst>
                <a:ext uri="{FF2B5EF4-FFF2-40B4-BE49-F238E27FC236}">
                  <a16:creationId xmlns:a16="http://schemas.microsoft.com/office/drawing/2014/main" id="{DABFD9C7-4315-4EB8-B586-45B8BBF43C2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81873" y="5485545"/>
              <a:ext cx="865439" cy="369331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prstDash val="sysDot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Gerade Verbindung mit Pfeil 74">
              <a:extLst>
                <a:ext uri="{FF2B5EF4-FFF2-40B4-BE49-F238E27FC236}">
                  <a16:creationId xmlns:a16="http://schemas.microsoft.com/office/drawing/2014/main" id="{83B02983-6454-4245-BB00-F9E4310CFA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82767" y="5485545"/>
              <a:ext cx="799952" cy="393779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prstDash val="sysDot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Gerade Verbindung mit Pfeil 75">
              <a:extLst>
                <a:ext uri="{FF2B5EF4-FFF2-40B4-BE49-F238E27FC236}">
                  <a16:creationId xmlns:a16="http://schemas.microsoft.com/office/drawing/2014/main" id="{626A1838-AE4B-4DF7-831D-D762CCB98D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98609" y="3593803"/>
              <a:ext cx="991304" cy="539937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prstDash val="sysDot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Textfeld 76">
                  <a:extLst>
                    <a:ext uri="{FF2B5EF4-FFF2-40B4-BE49-F238E27FC236}">
                      <a16:creationId xmlns:a16="http://schemas.microsoft.com/office/drawing/2014/main" id="{1B5D111D-E936-4B7B-B8D3-92BB5975D18E}"/>
                    </a:ext>
                  </a:extLst>
                </p:cNvPr>
                <p:cNvSpPr txBox="1"/>
                <p:nvPr/>
              </p:nvSpPr>
              <p:spPr>
                <a:xfrm flipH="1">
                  <a:off x="4361119" y="5937683"/>
                  <a:ext cx="1828794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CH" b="0" i="0" smtClean="0">
                            <a:latin typeface="Cambria Math" panose="02040503050406030204" pitchFamily="18" charset="0"/>
                          </a:rPr>
                          <m:t>Var</m:t>
                        </m:r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→</m:t>
                        </m:r>
                        <m:r>
                          <m:rPr>
                            <m:sty m:val="p"/>
                          </m:rPr>
                          <a:rPr lang="de-CH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oMath>
                    </m:oMathPara>
                  </a14:m>
                  <a:endParaRPr lang="de-CH" b="0" dirty="0"/>
                </a:p>
                <a:p>
                  <a:pPr algn="ctr"/>
                  <a:r>
                    <a:rPr lang="en-GB" dirty="0"/>
                    <a:t>outside S</a:t>
                  </a:r>
                </a:p>
              </p:txBody>
            </p:sp>
          </mc:Choice>
          <mc:Fallback xmlns="">
            <p:sp>
              <p:nvSpPr>
                <p:cNvPr id="77" name="Textfeld 76">
                  <a:extLst>
                    <a:ext uri="{FF2B5EF4-FFF2-40B4-BE49-F238E27FC236}">
                      <a16:creationId xmlns:a16="http://schemas.microsoft.com/office/drawing/2014/main" id="{1B5D111D-E936-4B7B-B8D3-92BB5975D18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4361119" y="5937683"/>
                  <a:ext cx="1828794" cy="646331"/>
                </a:xfrm>
                <a:prstGeom prst="rect">
                  <a:avLst/>
                </a:prstGeom>
                <a:blipFill>
                  <a:blip r:embed="rId6"/>
                  <a:stretch>
                    <a:fillRect b="-14151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Textfeld 77">
                  <a:extLst>
                    <a:ext uri="{FF2B5EF4-FFF2-40B4-BE49-F238E27FC236}">
                      <a16:creationId xmlns:a16="http://schemas.microsoft.com/office/drawing/2014/main" id="{C685ECB7-22CE-45C0-ADB7-BA11DF7B588C}"/>
                    </a:ext>
                  </a:extLst>
                </p:cNvPr>
                <p:cNvSpPr txBox="1"/>
                <p:nvPr/>
              </p:nvSpPr>
              <p:spPr>
                <a:xfrm flipH="1">
                  <a:off x="6125830" y="3401808"/>
                  <a:ext cx="1828794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CH" b="0" i="0" smtClean="0">
                            <a:latin typeface="Cambria Math" panose="02040503050406030204" pitchFamily="18" charset="0"/>
                          </a:rPr>
                          <m:t>Avg</m:t>
                        </m:r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→</m:t>
                        </m:r>
                        <m:r>
                          <m:rPr>
                            <m:sty m:val="p"/>
                          </m:rPr>
                          <a:rPr lang="de-CH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oMath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de-CH" b="0" i="0" smtClean="0">
                            <a:latin typeface="Cambria Math" panose="02040503050406030204" pitchFamily="18" charset="0"/>
                          </a:rPr>
                          <m:t>Var</m:t>
                        </m:r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→</m:t>
                        </m:r>
                        <m:r>
                          <m:rPr>
                            <m:sty m:val="p"/>
                          </m:rPr>
                          <a:rPr lang="de-CH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oMath>
                    </m:oMathPara>
                  </a14:m>
                  <a:endParaRPr lang="en-GB" dirty="0"/>
                </a:p>
                <a:p>
                  <a:pPr algn="ctr"/>
                  <a:r>
                    <a:rPr lang="en-GB" dirty="0"/>
                    <a:t>inside S</a:t>
                  </a:r>
                </a:p>
              </p:txBody>
            </p:sp>
          </mc:Choice>
          <mc:Fallback xmlns="">
            <p:sp>
              <p:nvSpPr>
                <p:cNvPr id="78" name="Textfeld 77">
                  <a:extLst>
                    <a:ext uri="{FF2B5EF4-FFF2-40B4-BE49-F238E27FC236}">
                      <a16:creationId xmlns:a16="http://schemas.microsoft.com/office/drawing/2014/main" id="{C685ECB7-22CE-45C0-ADB7-BA11DF7B58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flipH="1">
                  <a:off x="6125830" y="3401808"/>
                  <a:ext cx="1828794" cy="923330"/>
                </a:xfrm>
                <a:prstGeom prst="rect">
                  <a:avLst/>
                </a:prstGeom>
                <a:blipFill>
                  <a:blip r:embed="rId7"/>
                  <a:stretch>
                    <a:fillRect b="-9934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feld 78">
                <a:extLst>
                  <a:ext uri="{FF2B5EF4-FFF2-40B4-BE49-F238E27FC236}">
                    <a16:creationId xmlns:a16="http://schemas.microsoft.com/office/drawing/2014/main" id="{FDEFB83B-6E95-4059-88C2-2DC882674B89}"/>
                  </a:ext>
                </a:extLst>
              </p:cNvPr>
              <p:cNvSpPr txBox="1"/>
              <p:nvPr/>
            </p:nvSpPr>
            <p:spPr>
              <a:xfrm>
                <a:off x="7783219" y="4380522"/>
                <a:ext cx="3301611" cy="369332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ℱ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⃗"/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de-CH" b="0" i="1" smtClean="0">
                        <a:latin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de-CH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⋅(</m:t>
                    </m:r>
                    <m:sSub>
                      <m:sSub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de-CH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GB" dirty="0"/>
                  <a:t>)</a:t>
                </a:r>
              </a:p>
            </p:txBody>
          </p:sp>
        </mc:Choice>
        <mc:Fallback xmlns="">
          <p:sp>
            <p:nvSpPr>
              <p:cNvPr id="79" name="Textfeld 78">
                <a:extLst>
                  <a:ext uri="{FF2B5EF4-FFF2-40B4-BE49-F238E27FC236}">
                    <a16:creationId xmlns:a16="http://schemas.microsoft.com/office/drawing/2014/main" id="{FDEFB83B-6E95-4059-88C2-2DC882674B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83219" y="4380522"/>
                <a:ext cx="3301611" cy="369332"/>
              </a:xfrm>
              <a:prstGeom prst="rect">
                <a:avLst/>
              </a:prstGeom>
              <a:blipFill>
                <a:blip r:embed="rId8"/>
                <a:stretch>
                  <a:fillRect t="-19355" b="-241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268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1" grpId="1" animBg="1"/>
      <p:bldP spid="72" grpId="0" animBg="1"/>
      <p:bldP spid="7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03A119-F90E-47D1-9BD1-FFB4114DD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en-GB" dirty="0"/>
              <a:t>Which Optimization Strategy?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83358CA9-557F-45A2-98BE-7B399BC1D2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31837" y="1289304"/>
                <a:ext cx="10728325" cy="4803571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US" b="1" dirty="0">
                  <a:sym typeface="Wingdings" panose="05000000000000000000" pitchFamily="2" charset="2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CH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de-CH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de-CH" i="1">
                        <a:latin typeface="Cambria Math" panose="02040503050406030204" pitchFamily="18" charset="0"/>
                      </a:rPr>
                      <m:t>⊂</m:t>
                    </m:r>
                    <m:sSup>
                      <m:sSupPr>
                        <m:ctrlPr>
                          <a:rPr lang="de-CH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CH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de-CH" i="1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b="1" dirty="0">
                    <a:sym typeface="Wingdings" panose="05000000000000000000" pitchFamily="2" charset="2"/>
                  </a:rPr>
                  <a:t>  non-discrete, metric</a:t>
                </a:r>
              </a:p>
              <a:p>
                <a14:m>
                  <m:oMath xmlns:m="http://schemas.openxmlformats.org/officeDocument/2006/math">
                    <m:r>
                      <a:rPr lang="de-CH" i="1">
                        <a:latin typeface="Cambria Math" panose="02040503050406030204" pitchFamily="18" charset="0"/>
                      </a:rPr>
                      <m:t>ℱ</m:t>
                    </m:r>
                  </m:oMath>
                </a14:m>
                <a:r>
                  <a:rPr lang="en-GB" dirty="0"/>
                  <a:t> is bumpy </a:t>
                </a:r>
                <a:r>
                  <a:rPr lang="en-GB" b="1" dirty="0">
                    <a:sym typeface="Wingdings" panose="05000000000000000000" pitchFamily="2" charset="2"/>
                  </a:rPr>
                  <a:t> non-determinism</a:t>
                </a:r>
                <a:endParaRPr lang="en-US" b="1" dirty="0">
                  <a:sym typeface="Wingdings" panose="05000000000000000000" pitchFamily="2" charset="2"/>
                </a:endParaRPr>
              </a:p>
              <a:p>
                <a:r>
                  <a:rPr lang="de-CH" dirty="0" err="1"/>
                  <a:t>No</a:t>
                </a:r>
                <a:r>
                  <a:rPr lang="de-CH" dirty="0"/>
                  <a:t> </a:t>
                </a:r>
                <a:r>
                  <a:rPr lang="de-CH" dirty="0" err="1"/>
                  <a:t>good</a:t>
                </a:r>
                <a:r>
                  <a:rPr lang="de-CH" dirty="0"/>
                  <a:t> </a:t>
                </a:r>
                <a:r>
                  <a:rPr lang="de-CH" dirty="0" err="1"/>
                  <a:t>initials</a:t>
                </a:r>
                <a:r>
                  <a:rPr lang="de-CH" dirty="0"/>
                  <a:t> </a:t>
                </a:r>
                <a:r>
                  <a:rPr lang="de-CH" dirty="0" err="1"/>
                  <a:t>can</a:t>
                </a:r>
                <a:r>
                  <a:rPr lang="de-CH" dirty="0"/>
                  <a:t> </a:t>
                </a:r>
                <a:r>
                  <a:rPr lang="de-CH" dirty="0" err="1"/>
                  <a:t>be</a:t>
                </a:r>
                <a:r>
                  <a:rPr lang="de-CH" dirty="0"/>
                  <a:t> </a:t>
                </a:r>
                <a:r>
                  <a:rPr lang="de-CH" dirty="0" err="1"/>
                  <a:t>picked</a:t>
                </a:r>
                <a:r>
                  <a:rPr lang="de-CH" dirty="0"/>
                  <a:t> </a:t>
                </a:r>
                <a:r>
                  <a:rPr lang="de-CH" b="1" dirty="0">
                    <a:sym typeface="Wingdings" panose="05000000000000000000" pitchFamily="2" charset="2"/>
                  </a:rPr>
                  <a:t> </a:t>
                </a:r>
                <a:r>
                  <a:rPr lang="de-CH" b="1" dirty="0" err="1">
                    <a:sym typeface="Wingdings" panose="05000000000000000000" pitchFamily="2" charset="2"/>
                  </a:rPr>
                  <a:t>randomness</a:t>
                </a:r>
                <a:endParaRPr lang="de-CH" b="1" dirty="0">
                  <a:sym typeface="Wingdings" panose="05000000000000000000" pitchFamily="2" charset="2"/>
                </a:endParaRPr>
              </a:p>
              <a:p>
                <a14:m>
                  <m:oMath xmlns:m="http://schemas.openxmlformats.org/officeDocument/2006/math">
                    <m:r>
                      <a:rPr lang="de-CH" i="1">
                        <a:latin typeface="Cambria Math" panose="02040503050406030204" pitchFamily="18" charset="0"/>
                      </a:rPr>
                      <m:t>ℱ</m:t>
                    </m:r>
                  </m:oMath>
                </a14:m>
                <a:r>
                  <a:rPr lang="en-GB" dirty="0"/>
                  <a:t> not too costly </a:t>
                </a:r>
                <a:r>
                  <a:rPr lang="en-GB" b="1" dirty="0">
                    <a:sym typeface="Wingdings" panose="05000000000000000000" pitchFamily="2" charset="2"/>
                  </a:rPr>
                  <a:t> population-based approach</a:t>
                </a:r>
              </a:p>
              <a:p>
                <a:r>
                  <a:rPr lang="de-CH" dirty="0" err="1"/>
                  <a:t>Distinct</a:t>
                </a:r>
                <a:r>
                  <a:rPr lang="de-CH" dirty="0"/>
                  <a:t> </a:t>
                </a:r>
                <a:r>
                  <a:rPr lang="de-CH" dirty="0" err="1"/>
                  <a:t>parameters</a:t>
                </a:r>
                <a:r>
                  <a:rPr lang="de-CH" dirty="0"/>
                  <a:t> </a:t>
                </a:r>
                <a:r>
                  <a:rPr lang="de-CH" b="1" dirty="0">
                    <a:sym typeface="Wingdings" panose="05000000000000000000" pitchFamily="2" charset="2"/>
                  </a:rPr>
                  <a:t> limited </a:t>
                </a:r>
                <a:r>
                  <a:rPr lang="de-CH" b="1" dirty="0" err="1">
                    <a:sym typeface="Wingdings" panose="05000000000000000000" pitchFamily="2" charset="2"/>
                  </a:rPr>
                  <a:t>mutation</a:t>
                </a:r>
                <a:r>
                  <a:rPr lang="de-CH" b="1" dirty="0">
                    <a:sym typeface="Wingdings" panose="05000000000000000000" pitchFamily="2" charset="2"/>
                  </a:rPr>
                  <a:t>/</a:t>
                </a:r>
                <a:r>
                  <a:rPr lang="de-CH" b="1" dirty="0" err="1">
                    <a:sym typeface="Wingdings" panose="05000000000000000000" pitchFamily="2" charset="2"/>
                  </a:rPr>
                  <a:t>crossover</a:t>
                </a:r>
                <a:endParaRPr lang="de-CH" b="1" dirty="0">
                  <a:sym typeface="Wingdings" panose="05000000000000000000" pitchFamily="2" charset="2"/>
                </a:endParaRPr>
              </a:p>
              <a:p>
                <a:endParaRPr lang="en-GB" dirty="0"/>
              </a:p>
              <a:p>
                <a:pPr marL="0" indent="0">
                  <a:buNone/>
                </a:pPr>
                <a:endParaRPr lang="en-US" b="1" dirty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r>
                  <a:rPr lang="en-US" b="1" dirty="0">
                    <a:sym typeface="Wingdings" panose="05000000000000000000" pitchFamily="2" charset="2"/>
                  </a:rPr>
                  <a:t> </a:t>
                </a:r>
                <a:r>
                  <a:rPr lang="en-US" b="1" dirty="0"/>
                  <a:t>Differential Evolution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Excel implementation of </a:t>
                </a:r>
                <a14:m>
                  <m:oMath xmlns:m="http://schemas.openxmlformats.org/officeDocument/2006/math">
                    <m:r>
                      <a:rPr lang="de-CH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de-CH" i="1"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⃗"/>
                        <m:ctrlPr>
                          <a:rPr lang="de-CH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CH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de-CH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de-CH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de-CH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by </a:t>
                </a:r>
                <a:r>
                  <a:rPr lang="en-US" dirty="0" err="1"/>
                  <a:t>Fyoder</a:t>
                </a:r>
                <a:r>
                  <a:rPr lang="en-US" dirty="0"/>
                  <a:t> Dostoevsky (“Absorber Calculator v1.59”)</a:t>
                </a:r>
              </a:p>
              <a:p>
                <a:pPr marL="0" indent="0">
                  <a:buNone/>
                </a:pPr>
                <a:r>
                  <a:rPr lang="en-US" dirty="0"/>
                  <a:t>Allowed faster implementation in C#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83358CA9-557F-45A2-98BE-7B399BC1D2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1837" y="1289304"/>
                <a:ext cx="10728325" cy="4803571"/>
              </a:xfrm>
              <a:blipFill>
                <a:blip r:embed="rId3"/>
                <a:stretch>
                  <a:fillRect l="-130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1E47A5-44EF-4AA0-8645-C47FCFFBB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07013-28BD-4FB7-9AD3-271267E31511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ECBF8A-00DF-46BB-B65D-1A0114E21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2129A8-CC65-453A-BC0F-0C9D9FE76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7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17060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09DC51-3ABF-492D-8B99-B32166A26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en-GB" dirty="0"/>
              <a:t>Result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DC5D80A-5D5F-49BA-B65A-55AE51F3D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EE30-36F0-4C66-A20C-2B80B069E76E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2C8A9B-4ECD-4AD9-926F-386E7F8DB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01537A-1E2F-4694-8201-A5C3A869A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8</a:t>
            </a:fld>
            <a:endParaRPr lang="de-CH" noProof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A8E4DBF-F870-4488-BA0E-1B7A540DA6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27237" y="1738767"/>
            <a:ext cx="7793852" cy="3380465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A6B173C-83C8-404C-978B-67070879D1F2}"/>
              </a:ext>
            </a:extLst>
          </p:cNvPr>
          <p:cNvSpPr txBox="1"/>
          <p:nvPr/>
        </p:nvSpPr>
        <p:spPr>
          <a:xfrm>
            <a:off x="8092441" y="5266840"/>
            <a:ext cx="2146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/>
              <a:t>…</a:t>
            </a:r>
            <a:r>
              <a:rPr lang="de-CH" b="1" dirty="0" err="1"/>
              <a:t>are</a:t>
            </a:r>
            <a:r>
              <a:rPr lang="de-CH" b="1" dirty="0"/>
              <a:t> </a:t>
            </a:r>
            <a:r>
              <a:rPr lang="de-CH" b="1" dirty="0" err="1"/>
              <a:t>we</a:t>
            </a:r>
            <a:r>
              <a:rPr lang="de-CH" b="1" dirty="0"/>
              <a:t> </a:t>
            </a:r>
            <a:r>
              <a:rPr lang="de-CH" b="1" dirty="0" err="1"/>
              <a:t>done</a:t>
            </a:r>
            <a:r>
              <a:rPr lang="de-CH" b="1" dirty="0"/>
              <a:t>?</a:t>
            </a:r>
            <a:endParaRPr lang="en-GB" b="1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9245945-04E6-4B40-90B2-0BC49233F95E}"/>
              </a:ext>
            </a:extLst>
          </p:cNvPr>
          <p:cNvSpPr txBox="1"/>
          <p:nvPr/>
        </p:nvSpPr>
        <p:spPr>
          <a:xfrm>
            <a:off x="1924050" y="1160351"/>
            <a:ext cx="6771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Parameters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lecture</a:t>
            </a:r>
            <a:r>
              <a:rPr lang="de-CH" dirty="0"/>
              <a:t>, </a:t>
            </a:r>
            <a:r>
              <a:rPr lang="de-CH" dirty="0" err="1"/>
              <a:t>best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three</a:t>
            </a:r>
            <a:r>
              <a:rPr lang="de-CH" dirty="0"/>
              <a:t> à 200 </a:t>
            </a:r>
            <a:r>
              <a:rPr lang="de-CH" dirty="0" err="1"/>
              <a:t>iterations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4561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BDA9BE-482A-45C5-AE50-C057897CD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de-CH" dirty="0"/>
            </a:br>
            <a:r>
              <a:rPr lang="en-GB" dirty="0"/>
              <a:t>Recap: Differential Evolution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64E818-1F8F-4BE7-B99D-A0A7FB5AF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Generate a random population.</a:t>
            </a:r>
          </a:p>
          <a:p>
            <a:r>
              <a:rPr lang="en-US" dirty="0"/>
              <a:t>For each entity: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Geometrically </a:t>
            </a:r>
            <a:r>
              <a:rPr lang="en-US" b="1" dirty="0"/>
              <a:t>construct</a:t>
            </a:r>
            <a:r>
              <a:rPr lang="en-US" dirty="0"/>
              <a:t> (“shifting”) a candidate using three random entities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b="1" dirty="0"/>
              <a:t>Recombine</a:t>
            </a:r>
            <a:r>
              <a:rPr lang="en-US" dirty="0"/>
              <a:t> it and </a:t>
            </a:r>
            <a:r>
              <a:rPr lang="en-US" b="1" dirty="0"/>
              <a:t>check</a:t>
            </a:r>
            <a:r>
              <a:rPr lang="en-US" dirty="0"/>
              <a:t> whether we found a better entity.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/>
          </a:p>
          <a:p>
            <a:r>
              <a:rPr lang="en-US" dirty="0"/>
              <a:t>DE is defined by population size, geometric “shift” factor and crossover rate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E658CF-DB31-44D0-9F9B-85D5DD8B2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825F2-4F7D-4096-9832-4B45DE900B1E}" type="datetime1">
              <a:rPr lang="de-CH" noProof="0" smtClean="0"/>
              <a:t>07.01.2021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4AFC39-0804-4A66-8CB4-AE59504B7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Optimization Methods for Engineers - FS2020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9D9DDD3-3891-424E-AB6F-394E37C83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9</a:t>
            </a:fld>
            <a:endParaRPr lang="de-CH" noProof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5D0C485-DF28-4486-90A1-290B6B04773A}"/>
              </a:ext>
            </a:extLst>
          </p:cNvPr>
          <p:cNvSpPr txBox="1"/>
          <p:nvPr/>
        </p:nvSpPr>
        <p:spPr>
          <a:xfrm>
            <a:off x="2880360" y="4098781"/>
            <a:ext cx="5824728" cy="954107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de-CH" sz="28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How</a:t>
            </a:r>
            <a:r>
              <a:rPr lang="de-CH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do </a:t>
            </a:r>
            <a:r>
              <a:rPr lang="de-CH" sz="28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these</a:t>
            </a:r>
            <a:r>
              <a:rPr lang="de-CH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de-CH" sz="28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parameters</a:t>
            </a:r>
            <a:r>
              <a:rPr lang="de-CH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de-CH" sz="28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influence</a:t>
            </a:r>
            <a:r>
              <a:rPr lang="de-CH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de-CH" sz="28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the</a:t>
            </a:r>
            <a:r>
              <a:rPr lang="de-CH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de-CH" sz="28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algorithm</a:t>
            </a:r>
            <a:r>
              <a:rPr lang="de-CH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? </a:t>
            </a:r>
            <a:endParaRPr lang="en-GB" sz="2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2162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ETH Zürich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Präsentation2" id="{C68C01CF-EE8C-401C-9257-0AB254B86EFA}" vid="{5D883194-B848-42AC-9F85-3DBF8FBA940A}"/>
    </a:ext>
  </a:extLst>
</a:theme>
</file>

<file path=ppt/theme/theme2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DA51FBE232B24AA5775672F2C358DE" ma:contentTypeVersion="4" ma:contentTypeDescription="Create a new document." ma:contentTypeScope="" ma:versionID="dc03bc12195ce681fe15b9b778c2df39">
  <xsd:schema xmlns:xsd="http://www.w3.org/2001/XMLSchema" xmlns:xs="http://www.w3.org/2001/XMLSchema" xmlns:p="http://schemas.microsoft.com/office/2006/metadata/properties" xmlns:ns3="c633e044-7027-42e5-8384-45f40a3a289e" targetNamespace="http://schemas.microsoft.com/office/2006/metadata/properties" ma:root="true" ma:fieldsID="127b9a114d2ec19bbb31fddf868ece8e" ns3:_="">
    <xsd:import namespace="c633e044-7027-42e5-8384-45f40a3a289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33e044-7027-42e5-8384-45f40a3a28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B576B24-E3C6-440F-9434-BFDAE8A7459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3265207-C7AC-4959-821C-D153B60C2B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33e044-7027-42e5-8384-45f40a3a28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9222A09-5A02-465E-9064-7D0BAD4D4203}">
  <ds:schemaRefs>
    <ds:schemaRef ds:uri="http://schemas.microsoft.com/office/infopath/2007/PartnerControls"/>
    <ds:schemaRef ds:uri="c633e044-7027-42e5-8384-45f40a3a289e"/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1134</Words>
  <Application>Microsoft Office PowerPoint</Application>
  <PresentationFormat>Breitbild</PresentationFormat>
  <Paragraphs>208</Paragraphs>
  <Slides>18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Arial</vt:lpstr>
      <vt:lpstr>Cambria Math</vt:lpstr>
      <vt:lpstr>Symbol</vt:lpstr>
      <vt:lpstr>Wingdings</vt:lpstr>
      <vt:lpstr>ETH Zürich</vt:lpstr>
      <vt:lpstr>Optimizing Acoustic Properties of Microperforated Panels </vt:lpstr>
      <vt:lpstr> Microperforated Panels</vt:lpstr>
      <vt:lpstr> The Goal</vt:lpstr>
      <vt:lpstr> Microperforation as an Optimization Problem</vt:lpstr>
      <vt:lpstr> What is a solution?</vt:lpstr>
      <vt:lpstr> What is a good solution?</vt:lpstr>
      <vt:lpstr> Which Optimization Strategy?</vt:lpstr>
      <vt:lpstr> Result</vt:lpstr>
      <vt:lpstr> Recap: Differential Evolution</vt:lpstr>
      <vt:lpstr> Case studies</vt:lpstr>
      <vt:lpstr> Case studies</vt:lpstr>
      <vt:lpstr> Case studies</vt:lpstr>
      <vt:lpstr> Population size</vt:lpstr>
      <vt:lpstr> Population size</vt:lpstr>
      <vt:lpstr> Crossover rate</vt:lpstr>
      <vt:lpstr> Shift factor</vt:lpstr>
      <vt:lpstr> Shift factor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Acoustic Properties of Microperforated Panels</dc:title>
  <dc:creator>3_vgn_yqz5@idethz.onmicrosoft.com</dc:creator>
  <cp:lastModifiedBy>3_vgn_yqz5@idethz.onmicrosoft.com</cp:lastModifiedBy>
  <cp:revision>28</cp:revision>
  <dcterms:created xsi:type="dcterms:W3CDTF">2020-08-20T12:11:38Z</dcterms:created>
  <dcterms:modified xsi:type="dcterms:W3CDTF">2021-01-07T18:14:49Z</dcterms:modified>
</cp:coreProperties>
</file>